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handoutMasterIdLst>
    <p:handoutMasterId r:id="rId21"/>
  </p:handoutMasterIdLst>
  <p:sldIdLst>
    <p:sldId id="256" r:id="rId2"/>
    <p:sldId id="280" r:id="rId3"/>
    <p:sldId id="257" r:id="rId4"/>
    <p:sldId id="259" r:id="rId5"/>
    <p:sldId id="260" r:id="rId6"/>
    <p:sldId id="275" r:id="rId7"/>
    <p:sldId id="261" r:id="rId8"/>
    <p:sldId id="281" r:id="rId9"/>
    <p:sldId id="286" r:id="rId10"/>
    <p:sldId id="285" r:id="rId11"/>
    <p:sldId id="283" r:id="rId12"/>
    <p:sldId id="282" r:id="rId13"/>
    <p:sldId id="284" r:id="rId14"/>
    <p:sldId id="276" r:id="rId15"/>
    <p:sldId id="277" r:id="rId16"/>
    <p:sldId id="278" r:id="rId17"/>
    <p:sldId id="262" r:id="rId18"/>
    <p:sldId id="279" r:id="rId19"/>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071" autoAdjust="0"/>
  </p:normalViewPr>
  <p:slideViewPr>
    <p:cSldViewPr>
      <p:cViewPr varScale="1">
        <p:scale>
          <a:sx n="36" d="100"/>
          <a:sy n="36" d="100"/>
        </p:scale>
        <p:origin x="-7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A36BB6-0FBF-4C84-98C0-FF1FE630659D}" type="doc">
      <dgm:prSet loTypeId="urn:microsoft.com/office/officeart/2005/8/layout/pyramid1" loCatId="pyramid" qsTypeId="urn:microsoft.com/office/officeart/2005/8/quickstyle/simple1" qsCatId="simple" csTypeId="urn:microsoft.com/office/officeart/2005/8/colors/accent1_2" csCatId="accent1" phldr="1"/>
      <dgm:spPr/>
    </dgm:pt>
    <dgm:pt modelId="{36D66091-7F35-435F-A404-25F112B7F267}">
      <dgm:prSet phldrT="[Text]"/>
      <dgm:spPr/>
      <dgm:t>
        <a:bodyPr/>
        <a:lstStyle/>
        <a:p>
          <a:endParaRPr lang="en-AU" dirty="0" smtClean="0"/>
        </a:p>
        <a:p>
          <a:r>
            <a:rPr lang="en-AU" dirty="0" smtClean="0"/>
            <a:t>Health </a:t>
          </a:r>
        </a:p>
        <a:p>
          <a:r>
            <a:rPr lang="en-AU" dirty="0" smtClean="0"/>
            <a:t>Ministers</a:t>
          </a:r>
          <a:endParaRPr lang="en-AU" dirty="0"/>
        </a:p>
      </dgm:t>
    </dgm:pt>
    <dgm:pt modelId="{8A22B24E-4170-4464-8347-800608A5B627}" type="parTrans" cxnId="{DF7E0B86-44A7-4722-ABCA-7923B2AE61BD}">
      <dgm:prSet/>
      <dgm:spPr/>
      <dgm:t>
        <a:bodyPr/>
        <a:lstStyle/>
        <a:p>
          <a:endParaRPr lang="en-AU"/>
        </a:p>
      </dgm:t>
    </dgm:pt>
    <dgm:pt modelId="{178D7596-5E06-4612-B2E0-A2F4B56BED5B}" type="sibTrans" cxnId="{DF7E0B86-44A7-4722-ABCA-7923B2AE61BD}">
      <dgm:prSet/>
      <dgm:spPr/>
      <dgm:t>
        <a:bodyPr/>
        <a:lstStyle/>
        <a:p>
          <a:endParaRPr lang="en-AU"/>
        </a:p>
      </dgm:t>
    </dgm:pt>
    <dgm:pt modelId="{D7B4ACAC-AB8F-43A2-9586-0C92972F019E}">
      <dgm:prSet phldrT="[Text]"/>
      <dgm:spPr/>
      <dgm:t>
        <a:bodyPr/>
        <a:lstStyle/>
        <a:p>
          <a:r>
            <a:rPr lang="en-AU" dirty="0" smtClean="0"/>
            <a:t>Australian Health Ministers Advisory Council</a:t>
          </a:r>
          <a:endParaRPr lang="en-AU" dirty="0"/>
        </a:p>
      </dgm:t>
    </dgm:pt>
    <dgm:pt modelId="{08E53A83-DEE7-44D6-86E0-A5F0C07C99DF}" type="parTrans" cxnId="{6412798B-00B9-4B0A-A386-DEA0C879582C}">
      <dgm:prSet/>
      <dgm:spPr/>
      <dgm:t>
        <a:bodyPr/>
        <a:lstStyle/>
        <a:p>
          <a:endParaRPr lang="en-AU"/>
        </a:p>
      </dgm:t>
    </dgm:pt>
    <dgm:pt modelId="{B9AABF78-C8D3-4393-9DD0-141E16220BE5}" type="sibTrans" cxnId="{6412798B-00B9-4B0A-A386-DEA0C879582C}">
      <dgm:prSet/>
      <dgm:spPr/>
      <dgm:t>
        <a:bodyPr/>
        <a:lstStyle/>
        <a:p>
          <a:endParaRPr lang="en-AU"/>
        </a:p>
      </dgm:t>
    </dgm:pt>
    <dgm:pt modelId="{2EDEC2D6-D378-4A37-9D96-25AB91B6C9D7}">
      <dgm:prSet phldrT="[Text]"/>
      <dgm:spPr/>
      <dgm:t>
        <a:bodyPr/>
        <a:lstStyle/>
        <a:p>
          <a:r>
            <a:rPr lang="en-AU" dirty="0" smtClean="0"/>
            <a:t>Health Workforce Principal Committee</a:t>
          </a:r>
          <a:endParaRPr lang="en-AU" dirty="0"/>
        </a:p>
      </dgm:t>
    </dgm:pt>
    <dgm:pt modelId="{68A2EAC1-DAAD-4B14-B9E1-0280C7BA7B6F}" type="parTrans" cxnId="{DAD7B382-31DC-4B4A-A035-476A6FBF9F21}">
      <dgm:prSet/>
      <dgm:spPr/>
      <dgm:t>
        <a:bodyPr/>
        <a:lstStyle/>
        <a:p>
          <a:endParaRPr lang="en-AU"/>
        </a:p>
      </dgm:t>
    </dgm:pt>
    <dgm:pt modelId="{0D3436FC-CA90-40A9-9FBF-410F84E2FBDF}" type="sibTrans" cxnId="{DAD7B382-31DC-4B4A-A035-476A6FBF9F21}">
      <dgm:prSet/>
      <dgm:spPr/>
      <dgm:t>
        <a:bodyPr/>
        <a:lstStyle/>
        <a:p>
          <a:endParaRPr lang="en-AU"/>
        </a:p>
      </dgm:t>
    </dgm:pt>
    <dgm:pt modelId="{68832A34-6EE2-4DDB-8801-F4B76054985D}">
      <dgm:prSet phldrT="[Text]"/>
      <dgm:spPr/>
      <dgm:t>
        <a:bodyPr/>
        <a:lstStyle/>
        <a:p>
          <a:r>
            <a:rPr lang="en-AU" dirty="0" smtClean="0"/>
            <a:t>Victorian Department of Health &amp; Human Services</a:t>
          </a:r>
        </a:p>
        <a:p>
          <a:r>
            <a:rPr lang="en-AU" dirty="0" smtClean="0"/>
            <a:t>Project Team</a:t>
          </a:r>
          <a:endParaRPr lang="en-AU" dirty="0"/>
        </a:p>
      </dgm:t>
    </dgm:pt>
    <dgm:pt modelId="{124824D4-2388-4157-978C-5A0E4BC89770}" type="parTrans" cxnId="{65E75E3D-0C46-411E-9024-D247FE6F409C}">
      <dgm:prSet/>
      <dgm:spPr/>
      <dgm:t>
        <a:bodyPr/>
        <a:lstStyle/>
        <a:p>
          <a:endParaRPr lang="en-AU"/>
        </a:p>
      </dgm:t>
    </dgm:pt>
    <dgm:pt modelId="{7FECED97-E200-4500-8C8C-EE33207BAA5C}" type="sibTrans" cxnId="{65E75E3D-0C46-411E-9024-D247FE6F409C}">
      <dgm:prSet/>
      <dgm:spPr/>
      <dgm:t>
        <a:bodyPr/>
        <a:lstStyle/>
        <a:p>
          <a:endParaRPr lang="en-AU"/>
        </a:p>
      </dgm:t>
    </dgm:pt>
    <dgm:pt modelId="{8AF4EF4A-D987-49F7-8C24-E3FABB7CBF39}">
      <dgm:prSet phldrT="[Text]"/>
      <dgm:spPr/>
      <dgm:t>
        <a:bodyPr/>
        <a:lstStyle/>
        <a:p>
          <a:r>
            <a:rPr lang="en-AU" dirty="0" smtClean="0"/>
            <a:t>NRAS Review Implementation Governance Committee</a:t>
          </a:r>
        </a:p>
        <a:p>
          <a:r>
            <a:rPr lang="en-AU" dirty="0" smtClean="0"/>
            <a:t>Legislation Committee</a:t>
          </a:r>
          <a:endParaRPr lang="en-AU" dirty="0"/>
        </a:p>
      </dgm:t>
    </dgm:pt>
    <dgm:pt modelId="{35EF363A-0F96-42C9-8909-62862486756A}" type="parTrans" cxnId="{C02A6C98-F7A1-4E35-BE48-C10D505CA821}">
      <dgm:prSet/>
      <dgm:spPr/>
      <dgm:t>
        <a:bodyPr/>
        <a:lstStyle/>
        <a:p>
          <a:endParaRPr lang="en-AU"/>
        </a:p>
      </dgm:t>
    </dgm:pt>
    <dgm:pt modelId="{F31CBAF7-13D4-46CF-8CE2-CD2940CAA031}" type="sibTrans" cxnId="{C02A6C98-F7A1-4E35-BE48-C10D505CA821}">
      <dgm:prSet/>
      <dgm:spPr/>
      <dgm:t>
        <a:bodyPr/>
        <a:lstStyle/>
        <a:p>
          <a:endParaRPr lang="en-AU"/>
        </a:p>
      </dgm:t>
    </dgm:pt>
    <dgm:pt modelId="{23EFF330-CD1B-4718-B282-2843B918F58C}" type="pres">
      <dgm:prSet presAssocID="{32A36BB6-0FBF-4C84-98C0-FF1FE630659D}" presName="Name0" presStyleCnt="0">
        <dgm:presLayoutVars>
          <dgm:dir/>
          <dgm:animLvl val="lvl"/>
          <dgm:resizeHandles val="exact"/>
        </dgm:presLayoutVars>
      </dgm:prSet>
      <dgm:spPr/>
    </dgm:pt>
    <dgm:pt modelId="{EB0A142F-6871-481F-A117-B68D25761663}" type="pres">
      <dgm:prSet presAssocID="{36D66091-7F35-435F-A404-25F112B7F267}" presName="Name8" presStyleCnt="0"/>
      <dgm:spPr/>
    </dgm:pt>
    <dgm:pt modelId="{64DD1099-EBF5-4279-AFC4-49CE5F68E53C}" type="pres">
      <dgm:prSet presAssocID="{36D66091-7F35-435F-A404-25F112B7F267}" presName="level" presStyleLbl="node1" presStyleIdx="0" presStyleCnt="5">
        <dgm:presLayoutVars>
          <dgm:chMax val="1"/>
          <dgm:bulletEnabled val="1"/>
        </dgm:presLayoutVars>
      </dgm:prSet>
      <dgm:spPr/>
      <dgm:t>
        <a:bodyPr/>
        <a:lstStyle/>
        <a:p>
          <a:endParaRPr lang="en-AU"/>
        </a:p>
      </dgm:t>
    </dgm:pt>
    <dgm:pt modelId="{2731C7E4-9BD1-4191-A451-A235C1BE6661}" type="pres">
      <dgm:prSet presAssocID="{36D66091-7F35-435F-A404-25F112B7F267}" presName="levelTx" presStyleLbl="revTx" presStyleIdx="0" presStyleCnt="0">
        <dgm:presLayoutVars>
          <dgm:chMax val="1"/>
          <dgm:bulletEnabled val="1"/>
        </dgm:presLayoutVars>
      </dgm:prSet>
      <dgm:spPr/>
      <dgm:t>
        <a:bodyPr/>
        <a:lstStyle/>
        <a:p>
          <a:endParaRPr lang="en-AU"/>
        </a:p>
      </dgm:t>
    </dgm:pt>
    <dgm:pt modelId="{25730F43-C147-41D8-96A9-85F90390CFB5}" type="pres">
      <dgm:prSet presAssocID="{D7B4ACAC-AB8F-43A2-9586-0C92972F019E}" presName="Name8" presStyleCnt="0"/>
      <dgm:spPr/>
    </dgm:pt>
    <dgm:pt modelId="{D332A8D1-F61B-4BA0-81AF-059E550FFF6C}" type="pres">
      <dgm:prSet presAssocID="{D7B4ACAC-AB8F-43A2-9586-0C92972F019E}" presName="level" presStyleLbl="node1" presStyleIdx="1" presStyleCnt="5">
        <dgm:presLayoutVars>
          <dgm:chMax val="1"/>
          <dgm:bulletEnabled val="1"/>
        </dgm:presLayoutVars>
      </dgm:prSet>
      <dgm:spPr/>
      <dgm:t>
        <a:bodyPr/>
        <a:lstStyle/>
        <a:p>
          <a:endParaRPr lang="en-AU"/>
        </a:p>
      </dgm:t>
    </dgm:pt>
    <dgm:pt modelId="{6D292B45-EA4A-4EA6-8108-06274B1EC5AD}" type="pres">
      <dgm:prSet presAssocID="{D7B4ACAC-AB8F-43A2-9586-0C92972F019E}" presName="levelTx" presStyleLbl="revTx" presStyleIdx="0" presStyleCnt="0">
        <dgm:presLayoutVars>
          <dgm:chMax val="1"/>
          <dgm:bulletEnabled val="1"/>
        </dgm:presLayoutVars>
      </dgm:prSet>
      <dgm:spPr/>
      <dgm:t>
        <a:bodyPr/>
        <a:lstStyle/>
        <a:p>
          <a:endParaRPr lang="en-AU"/>
        </a:p>
      </dgm:t>
    </dgm:pt>
    <dgm:pt modelId="{A478BA11-1663-4E7C-8030-8D873DD08770}" type="pres">
      <dgm:prSet presAssocID="{2EDEC2D6-D378-4A37-9D96-25AB91B6C9D7}" presName="Name8" presStyleCnt="0"/>
      <dgm:spPr/>
    </dgm:pt>
    <dgm:pt modelId="{7BAA21DB-2A32-48AC-B3C2-C82F7E0AE260}" type="pres">
      <dgm:prSet presAssocID="{2EDEC2D6-D378-4A37-9D96-25AB91B6C9D7}" presName="level" presStyleLbl="node1" presStyleIdx="2" presStyleCnt="5">
        <dgm:presLayoutVars>
          <dgm:chMax val="1"/>
          <dgm:bulletEnabled val="1"/>
        </dgm:presLayoutVars>
      </dgm:prSet>
      <dgm:spPr/>
      <dgm:t>
        <a:bodyPr/>
        <a:lstStyle/>
        <a:p>
          <a:endParaRPr lang="en-AU"/>
        </a:p>
      </dgm:t>
    </dgm:pt>
    <dgm:pt modelId="{7C3424C9-0168-4508-97A0-1B2CD03FF281}" type="pres">
      <dgm:prSet presAssocID="{2EDEC2D6-D378-4A37-9D96-25AB91B6C9D7}" presName="levelTx" presStyleLbl="revTx" presStyleIdx="0" presStyleCnt="0">
        <dgm:presLayoutVars>
          <dgm:chMax val="1"/>
          <dgm:bulletEnabled val="1"/>
        </dgm:presLayoutVars>
      </dgm:prSet>
      <dgm:spPr/>
      <dgm:t>
        <a:bodyPr/>
        <a:lstStyle/>
        <a:p>
          <a:endParaRPr lang="en-AU"/>
        </a:p>
      </dgm:t>
    </dgm:pt>
    <dgm:pt modelId="{9E95DA1D-412A-4699-A6D1-9AFC3635DA20}" type="pres">
      <dgm:prSet presAssocID="{8AF4EF4A-D987-49F7-8C24-E3FABB7CBF39}" presName="Name8" presStyleCnt="0"/>
      <dgm:spPr/>
    </dgm:pt>
    <dgm:pt modelId="{1E707572-253B-4665-8C24-97FEE7198382}" type="pres">
      <dgm:prSet presAssocID="{8AF4EF4A-D987-49F7-8C24-E3FABB7CBF39}" presName="level" presStyleLbl="node1" presStyleIdx="3" presStyleCnt="5">
        <dgm:presLayoutVars>
          <dgm:chMax val="1"/>
          <dgm:bulletEnabled val="1"/>
        </dgm:presLayoutVars>
      </dgm:prSet>
      <dgm:spPr/>
      <dgm:t>
        <a:bodyPr/>
        <a:lstStyle/>
        <a:p>
          <a:endParaRPr lang="en-AU"/>
        </a:p>
      </dgm:t>
    </dgm:pt>
    <dgm:pt modelId="{886F5B5C-CF4C-4912-B36B-BF2C3CD11198}" type="pres">
      <dgm:prSet presAssocID="{8AF4EF4A-D987-49F7-8C24-E3FABB7CBF39}" presName="levelTx" presStyleLbl="revTx" presStyleIdx="0" presStyleCnt="0">
        <dgm:presLayoutVars>
          <dgm:chMax val="1"/>
          <dgm:bulletEnabled val="1"/>
        </dgm:presLayoutVars>
      </dgm:prSet>
      <dgm:spPr/>
      <dgm:t>
        <a:bodyPr/>
        <a:lstStyle/>
        <a:p>
          <a:endParaRPr lang="en-AU"/>
        </a:p>
      </dgm:t>
    </dgm:pt>
    <dgm:pt modelId="{ADED3536-D2F2-4779-8BAC-8485CCCD2B8A}" type="pres">
      <dgm:prSet presAssocID="{68832A34-6EE2-4DDB-8801-F4B76054985D}" presName="Name8" presStyleCnt="0"/>
      <dgm:spPr/>
    </dgm:pt>
    <dgm:pt modelId="{A6E3F249-2D31-46F5-92D3-48CD00256DD8}" type="pres">
      <dgm:prSet presAssocID="{68832A34-6EE2-4DDB-8801-F4B76054985D}" presName="level" presStyleLbl="node1" presStyleIdx="4" presStyleCnt="5">
        <dgm:presLayoutVars>
          <dgm:chMax val="1"/>
          <dgm:bulletEnabled val="1"/>
        </dgm:presLayoutVars>
      </dgm:prSet>
      <dgm:spPr/>
      <dgm:t>
        <a:bodyPr/>
        <a:lstStyle/>
        <a:p>
          <a:endParaRPr lang="en-AU"/>
        </a:p>
      </dgm:t>
    </dgm:pt>
    <dgm:pt modelId="{CC487DAC-D1A6-4E53-AFBD-46900A2EB58D}" type="pres">
      <dgm:prSet presAssocID="{68832A34-6EE2-4DDB-8801-F4B76054985D}" presName="levelTx" presStyleLbl="revTx" presStyleIdx="0" presStyleCnt="0">
        <dgm:presLayoutVars>
          <dgm:chMax val="1"/>
          <dgm:bulletEnabled val="1"/>
        </dgm:presLayoutVars>
      </dgm:prSet>
      <dgm:spPr/>
      <dgm:t>
        <a:bodyPr/>
        <a:lstStyle/>
        <a:p>
          <a:endParaRPr lang="en-AU"/>
        </a:p>
      </dgm:t>
    </dgm:pt>
  </dgm:ptLst>
  <dgm:cxnLst>
    <dgm:cxn modelId="{C009F463-F687-4E57-94B2-DD5D4B84940C}" type="presOf" srcId="{2EDEC2D6-D378-4A37-9D96-25AB91B6C9D7}" destId="{7C3424C9-0168-4508-97A0-1B2CD03FF281}" srcOrd="1" destOrd="0" presId="urn:microsoft.com/office/officeart/2005/8/layout/pyramid1"/>
    <dgm:cxn modelId="{A4378116-24D3-48D9-A049-D01857619E60}" type="presOf" srcId="{8AF4EF4A-D987-49F7-8C24-E3FABB7CBF39}" destId="{886F5B5C-CF4C-4912-B36B-BF2C3CD11198}" srcOrd="1" destOrd="0" presId="urn:microsoft.com/office/officeart/2005/8/layout/pyramid1"/>
    <dgm:cxn modelId="{DAD7B382-31DC-4B4A-A035-476A6FBF9F21}" srcId="{32A36BB6-0FBF-4C84-98C0-FF1FE630659D}" destId="{2EDEC2D6-D378-4A37-9D96-25AB91B6C9D7}" srcOrd="2" destOrd="0" parTransId="{68A2EAC1-DAAD-4B14-B9E1-0280C7BA7B6F}" sibTransId="{0D3436FC-CA90-40A9-9FBF-410F84E2FBDF}"/>
    <dgm:cxn modelId="{638CC270-39D2-426C-8CD0-48767B3879F8}" type="presOf" srcId="{D7B4ACAC-AB8F-43A2-9586-0C92972F019E}" destId="{D332A8D1-F61B-4BA0-81AF-059E550FFF6C}" srcOrd="0" destOrd="0" presId="urn:microsoft.com/office/officeart/2005/8/layout/pyramid1"/>
    <dgm:cxn modelId="{F17C8A7D-07D8-4E63-993D-576C6D8B44BD}" type="presOf" srcId="{68832A34-6EE2-4DDB-8801-F4B76054985D}" destId="{CC487DAC-D1A6-4E53-AFBD-46900A2EB58D}" srcOrd="1" destOrd="0" presId="urn:microsoft.com/office/officeart/2005/8/layout/pyramid1"/>
    <dgm:cxn modelId="{2A4F712B-7673-44BB-A297-1C29AC8494FE}" type="presOf" srcId="{D7B4ACAC-AB8F-43A2-9586-0C92972F019E}" destId="{6D292B45-EA4A-4EA6-8108-06274B1EC5AD}" srcOrd="1" destOrd="0" presId="urn:microsoft.com/office/officeart/2005/8/layout/pyramid1"/>
    <dgm:cxn modelId="{D93801C1-EDE5-43A0-B01D-12EA23199737}" type="presOf" srcId="{8AF4EF4A-D987-49F7-8C24-E3FABB7CBF39}" destId="{1E707572-253B-4665-8C24-97FEE7198382}" srcOrd="0" destOrd="0" presId="urn:microsoft.com/office/officeart/2005/8/layout/pyramid1"/>
    <dgm:cxn modelId="{62D9FCDC-4F58-4A97-986C-68F30543CB34}" type="presOf" srcId="{36D66091-7F35-435F-A404-25F112B7F267}" destId="{64DD1099-EBF5-4279-AFC4-49CE5F68E53C}" srcOrd="0" destOrd="0" presId="urn:microsoft.com/office/officeart/2005/8/layout/pyramid1"/>
    <dgm:cxn modelId="{E255574E-6AEA-44D2-85F4-E1FF024EA7E1}" type="presOf" srcId="{32A36BB6-0FBF-4C84-98C0-FF1FE630659D}" destId="{23EFF330-CD1B-4718-B282-2843B918F58C}" srcOrd="0" destOrd="0" presId="urn:microsoft.com/office/officeart/2005/8/layout/pyramid1"/>
    <dgm:cxn modelId="{8FC40159-BCDD-4B23-BA97-C9D9DC68ABD2}" type="presOf" srcId="{36D66091-7F35-435F-A404-25F112B7F267}" destId="{2731C7E4-9BD1-4191-A451-A235C1BE6661}" srcOrd="1" destOrd="0" presId="urn:microsoft.com/office/officeart/2005/8/layout/pyramid1"/>
    <dgm:cxn modelId="{6412798B-00B9-4B0A-A386-DEA0C879582C}" srcId="{32A36BB6-0FBF-4C84-98C0-FF1FE630659D}" destId="{D7B4ACAC-AB8F-43A2-9586-0C92972F019E}" srcOrd="1" destOrd="0" parTransId="{08E53A83-DEE7-44D6-86E0-A5F0C07C99DF}" sibTransId="{B9AABF78-C8D3-4393-9DD0-141E16220BE5}"/>
    <dgm:cxn modelId="{C02A6C98-F7A1-4E35-BE48-C10D505CA821}" srcId="{32A36BB6-0FBF-4C84-98C0-FF1FE630659D}" destId="{8AF4EF4A-D987-49F7-8C24-E3FABB7CBF39}" srcOrd="3" destOrd="0" parTransId="{35EF363A-0F96-42C9-8909-62862486756A}" sibTransId="{F31CBAF7-13D4-46CF-8CE2-CD2940CAA031}"/>
    <dgm:cxn modelId="{30995590-A028-4628-8815-3BC88010C02B}" type="presOf" srcId="{2EDEC2D6-D378-4A37-9D96-25AB91B6C9D7}" destId="{7BAA21DB-2A32-48AC-B3C2-C82F7E0AE260}" srcOrd="0" destOrd="0" presId="urn:microsoft.com/office/officeart/2005/8/layout/pyramid1"/>
    <dgm:cxn modelId="{65E75E3D-0C46-411E-9024-D247FE6F409C}" srcId="{32A36BB6-0FBF-4C84-98C0-FF1FE630659D}" destId="{68832A34-6EE2-4DDB-8801-F4B76054985D}" srcOrd="4" destOrd="0" parTransId="{124824D4-2388-4157-978C-5A0E4BC89770}" sibTransId="{7FECED97-E200-4500-8C8C-EE33207BAA5C}"/>
    <dgm:cxn modelId="{DF7E0B86-44A7-4722-ABCA-7923B2AE61BD}" srcId="{32A36BB6-0FBF-4C84-98C0-FF1FE630659D}" destId="{36D66091-7F35-435F-A404-25F112B7F267}" srcOrd="0" destOrd="0" parTransId="{8A22B24E-4170-4464-8347-800608A5B627}" sibTransId="{178D7596-5E06-4612-B2E0-A2F4B56BED5B}"/>
    <dgm:cxn modelId="{E8D080F5-0299-4B90-BA40-B740F8AF3CB5}" type="presOf" srcId="{68832A34-6EE2-4DDB-8801-F4B76054985D}" destId="{A6E3F249-2D31-46F5-92D3-48CD00256DD8}" srcOrd="0" destOrd="0" presId="urn:microsoft.com/office/officeart/2005/8/layout/pyramid1"/>
    <dgm:cxn modelId="{3CFA4470-6A29-49F6-ADC6-473DE559A96D}" type="presParOf" srcId="{23EFF330-CD1B-4718-B282-2843B918F58C}" destId="{EB0A142F-6871-481F-A117-B68D25761663}" srcOrd="0" destOrd="0" presId="urn:microsoft.com/office/officeart/2005/8/layout/pyramid1"/>
    <dgm:cxn modelId="{0B03E243-CC0F-4886-BDD8-7E11CD180557}" type="presParOf" srcId="{EB0A142F-6871-481F-A117-B68D25761663}" destId="{64DD1099-EBF5-4279-AFC4-49CE5F68E53C}" srcOrd="0" destOrd="0" presId="urn:microsoft.com/office/officeart/2005/8/layout/pyramid1"/>
    <dgm:cxn modelId="{1CDBE7EC-4D75-4852-ABBD-D0682DD0CA6F}" type="presParOf" srcId="{EB0A142F-6871-481F-A117-B68D25761663}" destId="{2731C7E4-9BD1-4191-A451-A235C1BE6661}" srcOrd="1" destOrd="0" presId="urn:microsoft.com/office/officeart/2005/8/layout/pyramid1"/>
    <dgm:cxn modelId="{0942A751-BEE6-40AD-BE8D-095D074274FF}" type="presParOf" srcId="{23EFF330-CD1B-4718-B282-2843B918F58C}" destId="{25730F43-C147-41D8-96A9-85F90390CFB5}" srcOrd="1" destOrd="0" presId="urn:microsoft.com/office/officeart/2005/8/layout/pyramid1"/>
    <dgm:cxn modelId="{1BE8A0B3-5238-4FAB-A70C-11C98B1F796A}" type="presParOf" srcId="{25730F43-C147-41D8-96A9-85F90390CFB5}" destId="{D332A8D1-F61B-4BA0-81AF-059E550FFF6C}" srcOrd="0" destOrd="0" presId="urn:microsoft.com/office/officeart/2005/8/layout/pyramid1"/>
    <dgm:cxn modelId="{6755A9D1-04F2-4D52-93AE-CDE442EEC7F7}" type="presParOf" srcId="{25730F43-C147-41D8-96A9-85F90390CFB5}" destId="{6D292B45-EA4A-4EA6-8108-06274B1EC5AD}" srcOrd="1" destOrd="0" presId="urn:microsoft.com/office/officeart/2005/8/layout/pyramid1"/>
    <dgm:cxn modelId="{30FEB767-F0D4-4DD0-BDCF-B9B17CB12FA3}" type="presParOf" srcId="{23EFF330-CD1B-4718-B282-2843B918F58C}" destId="{A478BA11-1663-4E7C-8030-8D873DD08770}" srcOrd="2" destOrd="0" presId="urn:microsoft.com/office/officeart/2005/8/layout/pyramid1"/>
    <dgm:cxn modelId="{1313620A-A47D-4E41-96CE-A26F78D0F4A8}" type="presParOf" srcId="{A478BA11-1663-4E7C-8030-8D873DD08770}" destId="{7BAA21DB-2A32-48AC-B3C2-C82F7E0AE260}" srcOrd="0" destOrd="0" presId="urn:microsoft.com/office/officeart/2005/8/layout/pyramid1"/>
    <dgm:cxn modelId="{CA8EA913-2FE5-44A9-A681-7BDC29C45038}" type="presParOf" srcId="{A478BA11-1663-4E7C-8030-8D873DD08770}" destId="{7C3424C9-0168-4508-97A0-1B2CD03FF281}" srcOrd="1" destOrd="0" presId="urn:microsoft.com/office/officeart/2005/8/layout/pyramid1"/>
    <dgm:cxn modelId="{5637EDC3-672D-4CCA-95AE-44BC5F1E001E}" type="presParOf" srcId="{23EFF330-CD1B-4718-B282-2843B918F58C}" destId="{9E95DA1D-412A-4699-A6D1-9AFC3635DA20}" srcOrd="3" destOrd="0" presId="urn:microsoft.com/office/officeart/2005/8/layout/pyramid1"/>
    <dgm:cxn modelId="{68E6E3D8-1F60-4E42-8FF0-986E89294FCD}" type="presParOf" srcId="{9E95DA1D-412A-4699-A6D1-9AFC3635DA20}" destId="{1E707572-253B-4665-8C24-97FEE7198382}" srcOrd="0" destOrd="0" presId="urn:microsoft.com/office/officeart/2005/8/layout/pyramid1"/>
    <dgm:cxn modelId="{4BA599AF-E79F-4374-9DDA-62693893243B}" type="presParOf" srcId="{9E95DA1D-412A-4699-A6D1-9AFC3635DA20}" destId="{886F5B5C-CF4C-4912-B36B-BF2C3CD11198}" srcOrd="1" destOrd="0" presId="urn:microsoft.com/office/officeart/2005/8/layout/pyramid1"/>
    <dgm:cxn modelId="{5AE580B6-A2FA-417E-BD1E-46FC2EDE6A8F}" type="presParOf" srcId="{23EFF330-CD1B-4718-B282-2843B918F58C}" destId="{ADED3536-D2F2-4779-8BAC-8485CCCD2B8A}" srcOrd="4" destOrd="0" presId="urn:microsoft.com/office/officeart/2005/8/layout/pyramid1"/>
    <dgm:cxn modelId="{73F682BC-2028-4885-9320-F4D8EFFDB1C9}" type="presParOf" srcId="{ADED3536-D2F2-4779-8BAC-8485CCCD2B8A}" destId="{A6E3F249-2D31-46F5-92D3-48CD00256DD8}" srcOrd="0" destOrd="0" presId="urn:microsoft.com/office/officeart/2005/8/layout/pyramid1"/>
    <dgm:cxn modelId="{39E73DF0-C0B3-4495-B45C-8FA7C260383C}" type="presParOf" srcId="{ADED3536-D2F2-4779-8BAC-8485CCCD2B8A}" destId="{CC487DAC-D1A6-4E53-AFBD-46900A2EB58D}"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787" cy="496967"/>
          </a:xfrm>
          <a:prstGeom prst="rect">
            <a:avLst/>
          </a:prstGeom>
        </p:spPr>
        <p:txBody>
          <a:bodyPr vert="horz" lIns="91522" tIns="45761" rIns="91522" bIns="45761" rtlCol="0"/>
          <a:lstStyle>
            <a:lvl1pPr algn="l">
              <a:defRPr sz="1200"/>
            </a:lvl1pPr>
          </a:lstStyle>
          <a:p>
            <a:endParaRPr lang="en-AU"/>
          </a:p>
        </p:txBody>
      </p:sp>
      <p:sp>
        <p:nvSpPr>
          <p:cNvPr id="3" name="Date Placeholder 2"/>
          <p:cNvSpPr>
            <a:spLocks noGrp="1"/>
          </p:cNvSpPr>
          <p:nvPr>
            <p:ph type="dt" sz="quarter" idx="1"/>
          </p:nvPr>
        </p:nvSpPr>
        <p:spPr>
          <a:xfrm>
            <a:off x="3855838" y="2"/>
            <a:ext cx="2949787" cy="496967"/>
          </a:xfrm>
          <a:prstGeom prst="rect">
            <a:avLst/>
          </a:prstGeom>
        </p:spPr>
        <p:txBody>
          <a:bodyPr vert="horz" lIns="91522" tIns="45761" rIns="91522" bIns="45761" rtlCol="0"/>
          <a:lstStyle>
            <a:lvl1pPr algn="r">
              <a:defRPr sz="1200"/>
            </a:lvl1pPr>
          </a:lstStyle>
          <a:p>
            <a:fld id="{3CC68448-76C2-4ADF-8063-DFFB6E0B2CA3}" type="datetimeFigureOut">
              <a:rPr lang="en-AU" smtClean="0"/>
              <a:t>9/02/2017</a:t>
            </a:fld>
            <a:endParaRPr lang="en-AU"/>
          </a:p>
        </p:txBody>
      </p:sp>
      <p:sp>
        <p:nvSpPr>
          <p:cNvPr id="4" name="Footer Placeholder 3"/>
          <p:cNvSpPr>
            <a:spLocks noGrp="1"/>
          </p:cNvSpPr>
          <p:nvPr>
            <p:ph type="ftr" sz="quarter" idx="2"/>
          </p:nvPr>
        </p:nvSpPr>
        <p:spPr>
          <a:xfrm>
            <a:off x="0" y="9440648"/>
            <a:ext cx="2949787" cy="496967"/>
          </a:xfrm>
          <a:prstGeom prst="rect">
            <a:avLst/>
          </a:prstGeom>
        </p:spPr>
        <p:txBody>
          <a:bodyPr vert="horz" lIns="91522" tIns="45761" rIns="91522" bIns="45761" rtlCol="0" anchor="b"/>
          <a:lstStyle>
            <a:lvl1pPr algn="l">
              <a:defRPr sz="1200"/>
            </a:lvl1pPr>
          </a:lstStyle>
          <a:p>
            <a:endParaRPr lang="en-AU"/>
          </a:p>
        </p:txBody>
      </p:sp>
      <p:sp>
        <p:nvSpPr>
          <p:cNvPr id="5" name="Slide Number Placeholder 4"/>
          <p:cNvSpPr>
            <a:spLocks noGrp="1"/>
          </p:cNvSpPr>
          <p:nvPr>
            <p:ph type="sldNum" sz="quarter" idx="3"/>
          </p:nvPr>
        </p:nvSpPr>
        <p:spPr>
          <a:xfrm>
            <a:off x="3855838" y="9440648"/>
            <a:ext cx="2949787" cy="496967"/>
          </a:xfrm>
          <a:prstGeom prst="rect">
            <a:avLst/>
          </a:prstGeom>
        </p:spPr>
        <p:txBody>
          <a:bodyPr vert="horz" lIns="91522" tIns="45761" rIns="91522" bIns="45761" rtlCol="0" anchor="b"/>
          <a:lstStyle>
            <a:lvl1pPr algn="r">
              <a:defRPr sz="1200"/>
            </a:lvl1pPr>
          </a:lstStyle>
          <a:p>
            <a:fld id="{F025460E-66B6-4990-9EF1-0D803F38E364}" type="slidenum">
              <a:rPr lang="en-AU" smtClean="0"/>
              <a:t>‹#›</a:t>
            </a:fld>
            <a:endParaRPr lang="en-AU"/>
          </a:p>
        </p:txBody>
      </p:sp>
    </p:spTree>
    <p:extLst>
      <p:ext uri="{BB962C8B-B14F-4D97-AF65-F5344CB8AC3E}">
        <p14:creationId xmlns:p14="http://schemas.microsoft.com/office/powerpoint/2010/main" val="945462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840" cy="497365"/>
          </a:xfrm>
          <a:prstGeom prst="rect">
            <a:avLst/>
          </a:prstGeom>
        </p:spPr>
        <p:txBody>
          <a:bodyPr vert="horz" lIns="91522" tIns="45761" rIns="91522" bIns="45761" rtlCol="0"/>
          <a:lstStyle>
            <a:lvl1pPr algn="l">
              <a:defRPr sz="1200"/>
            </a:lvl1pPr>
          </a:lstStyle>
          <a:p>
            <a:endParaRPr lang="en-AU"/>
          </a:p>
        </p:txBody>
      </p:sp>
      <p:sp>
        <p:nvSpPr>
          <p:cNvPr id="3" name="Date Placeholder 2"/>
          <p:cNvSpPr>
            <a:spLocks noGrp="1"/>
          </p:cNvSpPr>
          <p:nvPr>
            <p:ph type="dt" idx="1"/>
          </p:nvPr>
        </p:nvSpPr>
        <p:spPr>
          <a:xfrm>
            <a:off x="3855771" y="1"/>
            <a:ext cx="2949840" cy="497365"/>
          </a:xfrm>
          <a:prstGeom prst="rect">
            <a:avLst/>
          </a:prstGeom>
        </p:spPr>
        <p:txBody>
          <a:bodyPr vert="horz" lIns="91522" tIns="45761" rIns="91522" bIns="45761" rtlCol="0"/>
          <a:lstStyle>
            <a:lvl1pPr algn="r">
              <a:defRPr sz="1200"/>
            </a:lvl1pPr>
          </a:lstStyle>
          <a:p>
            <a:fld id="{944608F3-84F6-4CF1-9824-DA6EC92E2A68}" type="datetimeFigureOut">
              <a:rPr lang="en-AU" smtClean="0"/>
              <a:t>9/02/2017</a:t>
            </a:fld>
            <a:endParaRPr lang="en-AU"/>
          </a:p>
        </p:txBody>
      </p:sp>
      <p:sp>
        <p:nvSpPr>
          <p:cNvPr id="4" name="Slide Image Placeholder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1522" tIns="45761" rIns="91522" bIns="45761" rtlCol="0" anchor="ctr"/>
          <a:lstStyle/>
          <a:p>
            <a:endParaRPr lang="en-AU"/>
          </a:p>
        </p:txBody>
      </p:sp>
      <p:sp>
        <p:nvSpPr>
          <p:cNvPr id="5" name="Notes Placeholder 4"/>
          <p:cNvSpPr>
            <a:spLocks noGrp="1"/>
          </p:cNvSpPr>
          <p:nvPr>
            <p:ph type="body" sz="quarter" idx="3"/>
          </p:nvPr>
        </p:nvSpPr>
        <p:spPr>
          <a:xfrm>
            <a:off x="680244" y="4720988"/>
            <a:ext cx="5446714" cy="4473099"/>
          </a:xfrm>
          <a:prstGeom prst="rect">
            <a:avLst/>
          </a:prstGeom>
        </p:spPr>
        <p:txBody>
          <a:bodyPr vert="horz" lIns="91522" tIns="45761" rIns="91522" bIns="4576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385"/>
            <a:ext cx="2949840" cy="497364"/>
          </a:xfrm>
          <a:prstGeom prst="rect">
            <a:avLst/>
          </a:prstGeom>
        </p:spPr>
        <p:txBody>
          <a:bodyPr vert="horz" lIns="91522" tIns="45761" rIns="91522" bIns="45761" rtlCol="0" anchor="b"/>
          <a:lstStyle>
            <a:lvl1pPr algn="l">
              <a:defRPr sz="1200"/>
            </a:lvl1pPr>
          </a:lstStyle>
          <a:p>
            <a:endParaRPr lang="en-AU"/>
          </a:p>
        </p:txBody>
      </p:sp>
      <p:sp>
        <p:nvSpPr>
          <p:cNvPr id="7" name="Slide Number Placeholder 6"/>
          <p:cNvSpPr>
            <a:spLocks noGrp="1"/>
          </p:cNvSpPr>
          <p:nvPr>
            <p:ph type="sldNum" sz="quarter" idx="5"/>
          </p:nvPr>
        </p:nvSpPr>
        <p:spPr>
          <a:xfrm>
            <a:off x="3855771" y="9440385"/>
            <a:ext cx="2949840" cy="497364"/>
          </a:xfrm>
          <a:prstGeom prst="rect">
            <a:avLst/>
          </a:prstGeom>
        </p:spPr>
        <p:txBody>
          <a:bodyPr vert="horz" lIns="91522" tIns="45761" rIns="91522" bIns="45761" rtlCol="0" anchor="b"/>
          <a:lstStyle>
            <a:lvl1pPr algn="r">
              <a:defRPr sz="1200"/>
            </a:lvl1pPr>
          </a:lstStyle>
          <a:p>
            <a:fld id="{D9AFB843-1808-416E-88A9-19E4BD670F68}" type="slidenum">
              <a:rPr lang="en-AU" smtClean="0"/>
              <a:t>‹#›</a:t>
            </a:fld>
            <a:endParaRPr lang="en-AU"/>
          </a:p>
        </p:txBody>
      </p:sp>
    </p:spTree>
    <p:extLst>
      <p:ext uri="{BB962C8B-B14F-4D97-AF65-F5344CB8AC3E}">
        <p14:creationId xmlns:p14="http://schemas.microsoft.com/office/powerpoint/2010/main" val="3704671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9AFB843-1808-416E-88A9-19E4BD670F68}" type="slidenum">
              <a:rPr lang="en-AU" smtClean="0"/>
              <a:t>1</a:t>
            </a:fld>
            <a:endParaRPr lang="en-AU"/>
          </a:p>
        </p:txBody>
      </p:sp>
    </p:spTree>
    <p:extLst>
      <p:ext uri="{BB962C8B-B14F-4D97-AF65-F5344CB8AC3E}">
        <p14:creationId xmlns:p14="http://schemas.microsoft.com/office/powerpoint/2010/main" val="662187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9AFB843-1808-416E-88A9-19E4BD670F68}" type="slidenum">
              <a:rPr lang="en-AU" smtClean="0"/>
              <a:t>11</a:t>
            </a:fld>
            <a:endParaRPr lang="en-AU"/>
          </a:p>
        </p:txBody>
      </p:sp>
    </p:spTree>
    <p:extLst>
      <p:ext uri="{BB962C8B-B14F-4D97-AF65-F5344CB8AC3E}">
        <p14:creationId xmlns:p14="http://schemas.microsoft.com/office/powerpoint/2010/main" val="3921051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12</a:t>
            </a:fld>
            <a:endParaRPr lang="en-AU"/>
          </a:p>
        </p:txBody>
      </p:sp>
    </p:spTree>
    <p:extLst>
      <p:ext uri="{BB962C8B-B14F-4D97-AF65-F5344CB8AC3E}">
        <p14:creationId xmlns:p14="http://schemas.microsoft.com/office/powerpoint/2010/main" val="31822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13</a:t>
            </a:fld>
            <a:endParaRPr lang="en-AU"/>
          </a:p>
        </p:txBody>
      </p:sp>
    </p:spTree>
    <p:extLst>
      <p:ext uri="{BB962C8B-B14F-4D97-AF65-F5344CB8AC3E}">
        <p14:creationId xmlns:p14="http://schemas.microsoft.com/office/powerpoint/2010/main" val="2660800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p:txBody>
      </p:sp>
      <p:sp>
        <p:nvSpPr>
          <p:cNvPr id="4" name="Slide Number Placeholder 3"/>
          <p:cNvSpPr>
            <a:spLocks noGrp="1"/>
          </p:cNvSpPr>
          <p:nvPr>
            <p:ph type="sldNum" sz="quarter" idx="10"/>
          </p:nvPr>
        </p:nvSpPr>
        <p:spPr/>
        <p:txBody>
          <a:bodyPr/>
          <a:lstStyle/>
          <a:p>
            <a:fld id="{D9AFB843-1808-416E-88A9-19E4BD670F68}" type="slidenum">
              <a:rPr lang="en-AU" smtClean="0"/>
              <a:t>14</a:t>
            </a:fld>
            <a:endParaRPr lang="en-AU"/>
          </a:p>
        </p:txBody>
      </p:sp>
    </p:spTree>
    <p:extLst>
      <p:ext uri="{BB962C8B-B14F-4D97-AF65-F5344CB8AC3E}">
        <p14:creationId xmlns:p14="http://schemas.microsoft.com/office/powerpoint/2010/main" val="2244606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15</a:t>
            </a:fld>
            <a:endParaRPr lang="en-AU"/>
          </a:p>
        </p:txBody>
      </p:sp>
    </p:spTree>
    <p:extLst>
      <p:ext uri="{BB962C8B-B14F-4D97-AF65-F5344CB8AC3E}">
        <p14:creationId xmlns:p14="http://schemas.microsoft.com/office/powerpoint/2010/main" val="4234132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16</a:t>
            </a:fld>
            <a:endParaRPr lang="en-AU"/>
          </a:p>
        </p:txBody>
      </p:sp>
    </p:spTree>
    <p:extLst>
      <p:ext uri="{BB962C8B-B14F-4D97-AF65-F5344CB8AC3E}">
        <p14:creationId xmlns:p14="http://schemas.microsoft.com/office/powerpoint/2010/main" val="3741083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p:txBody>
      </p:sp>
      <p:sp>
        <p:nvSpPr>
          <p:cNvPr id="4" name="Slide Number Placeholder 3"/>
          <p:cNvSpPr>
            <a:spLocks noGrp="1"/>
          </p:cNvSpPr>
          <p:nvPr>
            <p:ph type="sldNum" sz="quarter" idx="10"/>
          </p:nvPr>
        </p:nvSpPr>
        <p:spPr/>
        <p:txBody>
          <a:bodyPr/>
          <a:lstStyle/>
          <a:p>
            <a:fld id="{D9AFB843-1808-416E-88A9-19E4BD670F68}" type="slidenum">
              <a:rPr lang="en-AU" smtClean="0"/>
              <a:t>17</a:t>
            </a:fld>
            <a:endParaRPr lang="en-AU"/>
          </a:p>
        </p:txBody>
      </p:sp>
    </p:spTree>
    <p:extLst>
      <p:ext uri="{BB962C8B-B14F-4D97-AF65-F5344CB8AC3E}">
        <p14:creationId xmlns:p14="http://schemas.microsoft.com/office/powerpoint/2010/main" val="2873638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9AFB843-1808-416E-88A9-19E4BD670F68}" type="slidenum">
              <a:rPr lang="en-AU" smtClean="0"/>
              <a:t>18</a:t>
            </a:fld>
            <a:endParaRPr lang="en-AU"/>
          </a:p>
        </p:txBody>
      </p:sp>
    </p:spTree>
    <p:extLst>
      <p:ext uri="{BB962C8B-B14F-4D97-AF65-F5344CB8AC3E}">
        <p14:creationId xmlns:p14="http://schemas.microsoft.com/office/powerpoint/2010/main" val="81080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Welcome everyone many of you have been to</a:t>
            </a:r>
            <a:r>
              <a:rPr lang="en-AU" baseline="0" dirty="0" smtClean="0"/>
              <a:t> meetings with us before as members of the National Paramedic Registration Stakeholder Group. We’ve expanded that group slightly today so there may be some new faces and some people are on the telephone. We’d like to welcome you all including our consumer rep Jo Root at the end of the phone and all the paramedic and professional groups here today.</a:t>
            </a: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I would also like to acknowledge</a:t>
            </a:r>
            <a:r>
              <a:rPr lang="en-AU" baseline="0" dirty="0" smtClean="0"/>
              <a:t> the Traditional Owners of the land on which we meet today, </a:t>
            </a:r>
            <a:r>
              <a:rPr lang="en-AU" dirty="0" smtClean="0"/>
              <a:t>the </a:t>
            </a:r>
            <a:r>
              <a:rPr lang="en-AU" sz="1200" b="1" i="0" kern="1200" dirty="0" err="1" smtClean="0">
                <a:solidFill>
                  <a:schemeClr val="tx1"/>
                </a:solidFill>
                <a:effectLst/>
                <a:latin typeface="+mn-lt"/>
                <a:ea typeface="+mn-ea"/>
                <a:cs typeface="+mn-cs"/>
              </a:rPr>
              <a:t>Wurundjeri</a:t>
            </a:r>
            <a:r>
              <a:rPr lang="en-AU" sz="1200" b="0" i="0" kern="1200" dirty="0" smtClean="0">
                <a:solidFill>
                  <a:schemeClr val="tx1"/>
                </a:solidFill>
                <a:effectLst/>
                <a:latin typeface="+mn-lt"/>
                <a:ea typeface="+mn-ea"/>
                <a:cs typeface="+mn-cs"/>
              </a:rPr>
              <a:t> people of the </a:t>
            </a:r>
            <a:r>
              <a:rPr lang="en-AU" sz="1200" b="1" i="0" kern="1200" dirty="0" smtClean="0">
                <a:solidFill>
                  <a:schemeClr val="tx1"/>
                </a:solidFill>
                <a:effectLst/>
                <a:latin typeface="+mn-lt"/>
                <a:ea typeface="+mn-ea"/>
                <a:cs typeface="+mn-cs"/>
              </a:rPr>
              <a:t>Kulin Nation</a:t>
            </a:r>
            <a:r>
              <a:rPr lang="en-AU" sz="1200" b="0" i="0" kern="1200" baseline="0" dirty="0" smtClean="0">
                <a:solidFill>
                  <a:schemeClr val="tx1"/>
                </a:solidFill>
                <a:effectLst/>
                <a:latin typeface="+mn-lt"/>
                <a:ea typeface="+mn-ea"/>
                <a:cs typeface="+mn-cs"/>
              </a:rPr>
              <a:t>. </a:t>
            </a:r>
            <a:r>
              <a:rPr lang="en-AU" dirty="0" smtClean="0"/>
              <a:t>I would also like to pay my respects to Elders</a:t>
            </a:r>
            <a:r>
              <a:rPr lang="en-AU" baseline="0" dirty="0" smtClean="0"/>
              <a:t> both</a:t>
            </a:r>
            <a:r>
              <a:rPr lang="en-AU" dirty="0" smtClean="0"/>
              <a:t> past and present, and any Elders here today.</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1" dirty="0" smtClean="0"/>
              <a:t>Housekeeping</a:t>
            </a:r>
            <a:r>
              <a:rPr lang="en-AU" dirty="0" smtClean="0"/>
              <a:t> – toilets, emergency exits, coffee and tea, finish time should be about 4pm</a:t>
            </a:r>
          </a:p>
          <a:p>
            <a:pPr marL="0" indent="0">
              <a:buFont typeface="Arial" panose="020B0604020202020204" pitchFamily="34" charset="0"/>
              <a:buNone/>
            </a:pPr>
            <a:r>
              <a:rPr lang="en-AU" b="1" baseline="0" dirty="0" smtClean="0"/>
              <a:t>Reading the draft Bill </a:t>
            </a:r>
          </a:p>
          <a:p>
            <a:pPr marL="171450" indent="-171450">
              <a:buFont typeface="Arial" panose="020B0604020202020204" pitchFamily="34" charset="0"/>
              <a:buChar char="•"/>
            </a:pPr>
            <a:r>
              <a:rPr lang="en-AU" baseline="0" dirty="0" smtClean="0"/>
              <a:t>Where we refer to specific amendments in the PowerPoint slides we have listed the </a:t>
            </a:r>
            <a:r>
              <a:rPr lang="en-AU" b="1" baseline="0" dirty="0" smtClean="0"/>
              <a:t>relevant clause and page number of the Bill in brackets </a:t>
            </a:r>
            <a:r>
              <a:rPr lang="en-AU" baseline="0" dirty="0" smtClean="0"/>
              <a:t>so that you can quickly locate these in your copy of the Bill if need</a:t>
            </a:r>
          </a:p>
          <a:p>
            <a:pPr marL="0" indent="0">
              <a:buFont typeface="Arial" panose="020B0604020202020204" pitchFamily="34" charset="0"/>
              <a:buNone/>
            </a:pPr>
            <a:endParaRPr lang="en-AU" baseline="0" dirty="0" smtClean="0"/>
          </a:p>
          <a:p>
            <a:pPr marL="0" indent="0">
              <a:buFont typeface="Arial" panose="020B0604020202020204" pitchFamily="34" charset="0"/>
              <a:buNone/>
            </a:pPr>
            <a:r>
              <a:rPr lang="en-AU" b="1" baseline="0" dirty="0" smtClean="0"/>
              <a:t>Recording consultation feedback </a:t>
            </a:r>
            <a:r>
              <a:rPr lang="en-AU" b="0" baseline="0" dirty="0" smtClean="0"/>
              <a:t>We will be recording the feedback raised at the consultation session today and the other forums. </a:t>
            </a:r>
          </a:p>
          <a:p>
            <a:pPr marL="171450" indent="-171450">
              <a:buFont typeface="Arial" panose="020B0604020202020204" pitchFamily="34" charset="0"/>
              <a:buChar char="•"/>
            </a:pPr>
            <a:r>
              <a:rPr lang="en-AU" b="0" baseline="0" dirty="0" smtClean="0"/>
              <a:t>Your feedback will be considered when finalising the draft Bill </a:t>
            </a:r>
          </a:p>
          <a:p>
            <a:pPr marL="171450" indent="-171450">
              <a:buFont typeface="Arial" panose="020B0604020202020204" pitchFamily="34" charset="0"/>
              <a:buChar char="•"/>
            </a:pPr>
            <a:r>
              <a:rPr lang="en-AU" b="0" baseline="0" dirty="0" smtClean="0"/>
              <a:t>Given that this is a national consultation forum, a summary of the feedback will be provided to the relevant intergovernmental committees, comprising all States and Territories and the Commonwealth. </a:t>
            </a:r>
          </a:p>
          <a:p>
            <a:pPr marL="171450" indent="-171450">
              <a:buFont typeface="Arial" panose="020B0604020202020204" pitchFamily="34" charset="0"/>
              <a:buChar char="•"/>
            </a:pPr>
            <a:r>
              <a:rPr lang="en-AU" b="0" baseline="0" dirty="0" smtClean="0"/>
              <a:t>The format today will involve us presenting on each of the key areas of reform in the Bill, with plenty of opportunity for discussion throughout</a:t>
            </a:r>
          </a:p>
          <a:p>
            <a:pPr marL="171450" indent="-171450">
              <a:buFont typeface="Arial" panose="020B0604020202020204" pitchFamily="34" charset="0"/>
              <a:buChar char="•"/>
            </a:pPr>
            <a:r>
              <a:rPr lang="en-AU" b="0" baseline="0" dirty="0" smtClean="0"/>
              <a:t>As we  have a lot to cover, we will be appreciative of succinct questions and comments</a:t>
            </a:r>
          </a:p>
          <a:p>
            <a:pPr marL="171450" indent="-171450">
              <a:buFont typeface="Arial" panose="020B0604020202020204" pitchFamily="34" charset="0"/>
              <a:buChar char="•"/>
            </a:pPr>
            <a:r>
              <a:rPr lang="en-AU" b="0" baseline="0" dirty="0" smtClean="0"/>
              <a:t>If you have a question, please raise your hand, state your name and organisation. </a:t>
            </a:r>
          </a:p>
          <a:p>
            <a:pPr marL="171450" indent="-171450">
              <a:buFont typeface="Arial" panose="020B0604020202020204" pitchFamily="34" charset="0"/>
              <a:buChar char="•"/>
            </a:pPr>
            <a:r>
              <a:rPr lang="en-AU" b="0" baseline="0" dirty="0" smtClean="0"/>
              <a:t>Due to time constraints, we will need to keep discussions moving</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2</a:t>
            </a:fld>
            <a:endParaRPr lang="en-AU"/>
          </a:p>
        </p:txBody>
      </p:sp>
    </p:spTree>
    <p:extLst>
      <p:ext uri="{BB962C8B-B14F-4D97-AF65-F5344CB8AC3E}">
        <p14:creationId xmlns:p14="http://schemas.microsoft.com/office/powerpoint/2010/main" val="2315438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3</a:t>
            </a:fld>
            <a:endParaRPr lang="en-AU"/>
          </a:p>
        </p:txBody>
      </p:sp>
    </p:spTree>
    <p:extLst>
      <p:ext uri="{BB962C8B-B14F-4D97-AF65-F5344CB8AC3E}">
        <p14:creationId xmlns:p14="http://schemas.microsoft.com/office/powerpoint/2010/main" val="302807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4</a:t>
            </a:fld>
            <a:endParaRPr lang="en-AU"/>
          </a:p>
        </p:txBody>
      </p:sp>
    </p:spTree>
    <p:extLst>
      <p:ext uri="{BB962C8B-B14F-4D97-AF65-F5344CB8AC3E}">
        <p14:creationId xmlns:p14="http://schemas.microsoft.com/office/powerpoint/2010/main" val="2390523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9AFB843-1808-416E-88A9-19E4BD670F68}" type="slidenum">
              <a:rPr lang="en-AU" smtClean="0"/>
              <a:t>5</a:t>
            </a:fld>
            <a:endParaRPr lang="en-AU"/>
          </a:p>
        </p:txBody>
      </p:sp>
    </p:spTree>
    <p:extLst>
      <p:ext uri="{BB962C8B-B14F-4D97-AF65-F5344CB8AC3E}">
        <p14:creationId xmlns:p14="http://schemas.microsoft.com/office/powerpoint/2010/main" val="3945920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p:txBody>
      </p:sp>
      <p:sp>
        <p:nvSpPr>
          <p:cNvPr id="4" name="Slide Number Placeholder 3"/>
          <p:cNvSpPr>
            <a:spLocks noGrp="1"/>
          </p:cNvSpPr>
          <p:nvPr>
            <p:ph type="sldNum" sz="quarter" idx="10"/>
          </p:nvPr>
        </p:nvSpPr>
        <p:spPr/>
        <p:txBody>
          <a:bodyPr/>
          <a:lstStyle/>
          <a:p>
            <a:fld id="{D9AFB843-1808-416E-88A9-19E4BD670F68}" type="slidenum">
              <a:rPr lang="en-AU" smtClean="0"/>
              <a:t>6</a:t>
            </a:fld>
            <a:endParaRPr lang="en-AU"/>
          </a:p>
        </p:txBody>
      </p:sp>
    </p:spTree>
    <p:extLst>
      <p:ext uri="{BB962C8B-B14F-4D97-AF65-F5344CB8AC3E}">
        <p14:creationId xmlns:p14="http://schemas.microsoft.com/office/powerpoint/2010/main" val="3663243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7</a:t>
            </a:fld>
            <a:endParaRPr lang="en-AU"/>
          </a:p>
        </p:txBody>
      </p:sp>
    </p:spTree>
    <p:extLst>
      <p:ext uri="{BB962C8B-B14F-4D97-AF65-F5344CB8AC3E}">
        <p14:creationId xmlns:p14="http://schemas.microsoft.com/office/powerpoint/2010/main" val="368481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9AFB843-1808-416E-88A9-19E4BD670F68}" type="slidenum">
              <a:rPr lang="en-AU" smtClean="0"/>
              <a:t>8</a:t>
            </a:fld>
            <a:endParaRPr lang="en-AU"/>
          </a:p>
        </p:txBody>
      </p:sp>
    </p:spTree>
    <p:extLst>
      <p:ext uri="{BB962C8B-B14F-4D97-AF65-F5344CB8AC3E}">
        <p14:creationId xmlns:p14="http://schemas.microsoft.com/office/powerpoint/2010/main" val="4143768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9AFB843-1808-416E-88A9-19E4BD670F68}" type="slidenum">
              <a:rPr lang="en-AU" smtClean="0"/>
              <a:t>10</a:t>
            </a:fld>
            <a:endParaRPr lang="en-AU"/>
          </a:p>
        </p:txBody>
      </p:sp>
    </p:spTree>
    <p:extLst>
      <p:ext uri="{BB962C8B-B14F-4D97-AF65-F5344CB8AC3E}">
        <p14:creationId xmlns:p14="http://schemas.microsoft.com/office/powerpoint/2010/main" val="2627354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20A062-E1EE-4DE1-8DCB-5830D4764638}" type="datetimeFigureOut">
              <a:rPr lang="en-AU" smtClean="0"/>
              <a:t>9/02/2017</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59107B-F5E5-4731-8A75-57955CB3ADAE}"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6859107B-F5E5-4731-8A75-57955CB3ADAE}"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6859107B-F5E5-4731-8A75-57955CB3ADAE}"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6859107B-F5E5-4731-8A75-57955CB3ADAE}" type="slidenum">
              <a:rPr lang="en-AU" smtClean="0"/>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6859107B-F5E5-4731-8A75-57955CB3ADAE}"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6859107B-F5E5-4731-8A75-57955CB3ADAE}" type="slidenum">
              <a:rPr lang="en-AU" smtClean="0"/>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6859107B-F5E5-4731-8A75-57955CB3ADAE}"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6859107B-F5E5-4731-8A75-57955CB3ADAE}" type="slidenum">
              <a:rPr lang="en-AU" smtClean="0"/>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20A062-E1EE-4DE1-8DCB-5830D4764638}" type="datetimeFigureOut">
              <a:rPr lang="en-AU" smtClean="0"/>
              <a:t>9/02/2017</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6859107B-F5E5-4731-8A75-57955CB3ADAE}"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20A062-E1EE-4DE1-8DCB-5830D4764638}" type="datetimeFigureOut">
              <a:rPr lang="en-AU" smtClean="0"/>
              <a:t>9/02/2017</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6859107B-F5E5-4731-8A75-57955CB3ADAE}"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720A062-E1EE-4DE1-8DCB-5830D4764638}" type="datetimeFigureOut">
              <a:rPr lang="en-AU" smtClean="0"/>
              <a:t>9/02/2017</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59107B-F5E5-4731-8A75-57955CB3ADAE}"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720A062-E1EE-4DE1-8DCB-5830D4764638}" type="datetimeFigureOut">
              <a:rPr lang="en-AU" smtClean="0"/>
              <a:t>9/02/2017</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59107B-F5E5-4731-8A75-57955CB3ADA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NRAS.Project@dhhs.vic.gov.a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2817658"/>
          </a:xfrm>
        </p:spPr>
        <p:txBody>
          <a:bodyPr>
            <a:normAutofit fontScale="90000"/>
          </a:bodyPr>
          <a:lstStyle/>
          <a:p>
            <a:r>
              <a:rPr lang="en-AU" dirty="0" smtClean="0"/>
              <a:t>Consultation on </a:t>
            </a:r>
            <a:r>
              <a:rPr lang="en-AU" dirty="0"/>
              <a:t>National </a:t>
            </a:r>
            <a:r>
              <a:rPr lang="en-AU" dirty="0" smtClean="0"/>
              <a:t>Registration of Paramedics and amendments to the National Law</a:t>
            </a:r>
            <a:endParaRPr lang="en-AU" dirty="0"/>
          </a:p>
        </p:txBody>
      </p:sp>
      <p:sp>
        <p:nvSpPr>
          <p:cNvPr id="3" name="Subtitle 2"/>
          <p:cNvSpPr>
            <a:spLocks noGrp="1"/>
          </p:cNvSpPr>
          <p:nvPr>
            <p:ph type="subTitle" idx="1"/>
          </p:nvPr>
        </p:nvSpPr>
        <p:spPr/>
        <p:txBody>
          <a:bodyPr>
            <a:normAutofit/>
          </a:bodyPr>
          <a:lstStyle/>
          <a:p>
            <a:endParaRPr lang="en-AU" dirty="0" smtClean="0"/>
          </a:p>
          <a:p>
            <a:r>
              <a:rPr lang="en-AU" dirty="0" smtClean="0"/>
              <a:t>February 2017</a:t>
            </a:r>
          </a:p>
        </p:txBody>
      </p:sp>
    </p:spTree>
    <p:extLst>
      <p:ext uri="{BB962C8B-B14F-4D97-AF65-F5344CB8AC3E}">
        <p14:creationId xmlns:p14="http://schemas.microsoft.com/office/powerpoint/2010/main" val="865651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smtClean="0"/>
              <a:t>The new section </a:t>
            </a:r>
            <a:r>
              <a:rPr lang="en-AU" dirty="0"/>
              <a:t>308(3</a:t>
            </a:r>
            <a:r>
              <a:rPr lang="en-AU" dirty="0" smtClean="0"/>
              <a:t>) also provides the powers for the Board to commence work.</a:t>
            </a:r>
          </a:p>
          <a:p>
            <a:r>
              <a:rPr lang="en-AU" dirty="0" smtClean="0"/>
              <a:t>It </a:t>
            </a:r>
            <a:r>
              <a:rPr lang="en-AU" dirty="0"/>
              <a:t>will consult the </a:t>
            </a:r>
            <a:r>
              <a:rPr lang="en-AU" dirty="0" smtClean="0"/>
              <a:t>field and develop:</a:t>
            </a:r>
            <a:endParaRPr lang="en-AU" dirty="0"/>
          </a:p>
          <a:p>
            <a:pPr lvl="1"/>
            <a:r>
              <a:rPr lang="en-AU" dirty="0" smtClean="0"/>
              <a:t>Registration standards all applicants for registration must meet under s38 National Law:</a:t>
            </a:r>
          </a:p>
          <a:p>
            <a:pPr lvl="2"/>
            <a:r>
              <a:rPr lang="en-AU" dirty="0" smtClean="0"/>
              <a:t> </a:t>
            </a:r>
            <a:r>
              <a:rPr lang="en-AU" dirty="0" err="1" smtClean="0"/>
              <a:t>eg</a:t>
            </a:r>
            <a:r>
              <a:rPr lang="en-AU" dirty="0" smtClean="0"/>
              <a:t> Continuing professional development, </a:t>
            </a:r>
            <a:r>
              <a:rPr lang="en-AU" dirty="0"/>
              <a:t>criminal history, English language skills, </a:t>
            </a:r>
            <a:r>
              <a:rPr lang="en-AU" dirty="0" err="1"/>
              <a:t>recency</a:t>
            </a:r>
            <a:r>
              <a:rPr lang="en-AU" dirty="0"/>
              <a:t> of practice and </a:t>
            </a:r>
            <a:r>
              <a:rPr lang="en-AU" dirty="0" smtClean="0"/>
              <a:t>professional indemnity insurance, for recommendation </a:t>
            </a:r>
            <a:r>
              <a:rPr lang="en-AU" dirty="0"/>
              <a:t>to </a:t>
            </a:r>
            <a:r>
              <a:rPr lang="en-AU" dirty="0" smtClean="0"/>
              <a:t>Ministers; and</a:t>
            </a:r>
          </a:p>
          <a:p>
            <a:pPr lvl="1"/>
            <a:r>
              <a:rPr lang="en-AU" dirty="0" smtClean="0"/>
              <a:t>Codes and guidelines under s39</a:t>
            </a:r>
            <a:endParaRPr lang="en-AU" dirty="0"/>
          </a:p>
          <a:p>
            <a:endParaRPr lang="en-AU" dirty="0"/>
          </a:p>
        </p:txBody>
      </p:sp>
      <p:sp>
        <p:nvSpPr>
          <p:cNvPr id="3" name="Title 2"/>
          <p:cNvSpPr>
            <a:spLocks noGrp="1"/>
          </p:cNvSpPr>
          <p:nvPr>
            <p:ph type="title"/>
          </p:nvPr>
        </p:nvSpPr>
        <p:spPr/>
        <p:txBody>
          <a:bodyPr/>
          <a:lstStyle/>
          <a:p>
            <a:r>
              <a:rPr lang="en-AU" dirty="0" smtClean="0"/>
              <a:t>Developing standards</a:t>
            </a:r>
            <a:endParaRPr lang="en-AU" dirty="0"/>
          </a:p>
        </p:txBody>
      </p:sp>
    </p:spTree>
    <p:extLst>
      <p:ext uri="{BB962C8B-B14F-4D97-AF65-F5344CB8AC3E}">
        <p14:creationId xmlns:p14="http://schemas.microsoft.com/office/powerpoint/2010/main" val="306708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The Board’s </a:t>
            </a:r>
            <a:r>
              <a:rPr lang="en-AU" dirty="0" smtClean="0"/>
              <a:t>powers include determining </a:t>
            </a:r>
            <a:r>
              <a:rPr lang="en-AU" dirty="0"/>
              <a:t>whether to engage an external accreditation body or establish a </a:t>
            </a:r>
            <a:r>
              <a:rPr lang="en-AU" dirty="0" smtClean="0"/>
              <a:t>committee (new s308(d)) and</a:t>
            </a:r>
            <a:endParaRPr lang="en-AU" dirty="0"/>
          </a:p>
          <a:p>
            <a:r>
              <a:rPr lang="en-AU" dirty="0" smtClean="0"/>
              <a:t>approving </a:t>
            </a:r>
            <a:r>
              <a:rPr lang="en-AU" dirty="0"/>
              <a:t>the accreditation standards that will set out the programs of study that provide paramedics with the knowledge skills and professional attributes to practise in Australia</a:t>
            </a:r>
            <a:r>
              <a:rPr lang="en-AU" dirty="0" smtClean="0"/>
              <a:t>.</a:t>
            </a:r>
            <a:endParaRPr lang="en-AU" dirty="0"/>
          </a:p>
          <a:p>
            <a:endParaRPr lang="en-AU" dirty="0"/>
          </a:p>
        </p:txBody>
      </p:sp>
      <p:sp>
        <p:nvSpPr>
          <p:cNvPr id="3" name="Title 2"/>
          <p:cNvSpPr>
            <a:spLocks noGrp="1"/>
          </p:cNvSpPr>
          <p:nvPr>
            <p:ph type="title"/>
          </p:nvPr>
        </p:nvSpPr>
        <p:spPr/>
        <p:txBody>
          <a:bodyPr/>
          <a:lstStyle/>
          <a:p>
            <a:r>
              <a:rPr lang="en-AU" dirty="0" smtClean="0"/>
              <a:t>Accreditation</a:t>
            </a:r>
            <a:endParaRPr lang="en-AU" dirty="0"/>
          </a:p>
        </p:txBody>
      </p:sp>
    </p:spTree>
    <p:extLst>
      <p:ext uri="{BB962C8B-B14F-4D97-AF65-F5344CB8AC3E}">
        <p14:creationId xmlns:p14="http://schemas.microsoft.com/office/powerpoint/2010/main" val="1639231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184576"/>
          </a:xfrm>
        </p:spPr>
        <p:txBody>
          <a:bodyPr>
            <a:normAutofit/>
          </a:bodyPr>
          <a:lstStyle/>
          <a:p>
            <a:r>
              <a:rPr lang="en-AU" dirty="0" smtClean="0"/>
              <a:t>New s.310, “</a:t>
            </a:r>
            <a:r>
              <a:rPr lang="en-AU" b="1" dirty="0"/>
              <a:t>Grand-parenting</a:t>
            </a:r>
            <a:r>
              <a:rPr lang="en-AU" dirty="0"/>
              <a:t>”  </a:t>
            </a:r>
            <a:endParaRPr lang="en-AU" dirty="0" smtClean="0"/>
          </a:p>
          <a:p>
            <a:r>
              <a:rPr lang="en-AU" dirty="0" smtClean="0"/>
              <a:t>During the first three years of the scheme provisions allow paramedics who </a:t>
            </a:r>
            <a:r>
              <a:rPr lang="en-AU" dirty="0"/>
              <a:t>are already </a:t>
            </a:r>
            <a:r>
              <a:rPr lang="en-AU" dirty="0" smtClean="0"/>
              <a:t>practising but </a:t>
            </a:r>
            <a:r>
              <a:rPr lang="en-AU" dirty="0"/>
              <a:t>do </a:t>
            </a:r>
            <a:r>
              <a:rPr lang="en-AU" dirty="0" smtClean="0"/>
              <a:t>not hold a qualification approved by the Board for general registration under s53 to be granted general registration</a:t>
            </a:r>
          </a:p>
          <a:p>
            <a:r>
              <a:rPr lang="en-AU" dirty="0" smtClean="0"/>
              <a:t>In addition some qualifications accepted for </a:t>
            </a:r>
            <a:r>
              <a:rPr lang="en-AU" dirty="0"/>
              <a:t>general registration are specified in </a:t>
            </a:r>
            <a:r>
              <a:rPr lang="en-AU" dirty="0" smtClean="0"/>
              <a:t>s.311</a:t>
            </a:r>
          </a:p>
          <a:p>
            <a:r>
              <a:rPr lang="en-AU" dirty="0" smtClean="0"/>
              <a:t>All applicants must meet all the other registration standards determined by the Board (s38 National Law)</a:t>
            </a:r>
            <a:endParaRPr lang="en-AU" dirty="0"/>
          </a:p>
          <a:p>
            <a:endParaRPr lang="en-AU" dirty="0"/>
          </a:p>
        </p:txBody>
      </p:sp>
      <p:sp>
        <p:nvSpPr>
          <p:cNvPr id="3" name="Title 2"/>
          <p:cNvSpPr>
            <a:spLocks noGrp="1"/>
          </p:cNvSpPr>
          <p:nvPr>
            <p:ph type="title"/>
          </p:nvPr>
        </p:nvSpPr>
        <p:spPr/>
        <p:txBody>
          <a:bodyPr/>
          <a:lstStyle/>
          <a:p>
            <a:r>
              <a:rPr lang="en-AU" dirty="0" smtClean="0"/>
              <a:t>Registration</a:t>
            </a:r>
            <a:endParaRPr lang="en-AU" dirty="0"/>
          </a:p>
        </p:txBody>
      </p:sp>
    </p:spTree>
    <p:extLst>
      <p:ext uri="{BB962C8B-B14F-4D97-AF65-F5344CB8AC3E}">
        <p14:creationId xmlns:p14="http://schemas.microsoft.com/office/powerpoint/2010/main" val="1462498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AU" dirty="0" smtClean="0"/>
              <a:t>New s312 - an administrative mechanism allowing the Board to process early applications from a date to be determined by the Board and  bring the registration cycle for paramedics into line with the AHPRA registration cycle.</a:t>
            </a:r>
          </a:p>
          <a:p>
            <a:r>
              <a:rPr lang="en-AU" dirty="0" smtClean="0"/>
              <a:t>New </a:t>
            </a:r>
            <a:r>
              <a:rPr lang="en-AU" dirty="0"/>
              <a:t>s. </a:t>
            </a:r>
            <a:r>
              <a:rPr lang="en-AU" dirty="0" smtClean="0"/>
              <a:t>313 - provisions to protect applicants against prosecution if </a:t>
            </a:r>
            <a:r>
              <a:rPr lang="en-AU" dirty="0"/>
              <a:t>the Board </a:t>
            </a:r>
            <a:r>
              <a:rPr lang="en-AU" dirty="0" smtClean="0"/>
              <a:t>has not </a:t>
            </a:r>
            <a:r>
              <a:rPr lang="en-AU" dirty="0"/>
              <a:t>considered </a:t>
            </a:r>
            <a:r>
              <a:rPr lang="en-AU" dirty="0" smtClean="0"/>
              <a:t>their application for registration by participation day, and</a:t>
            </a:r>
          </a:p>
          <a:p>
            <a:r>
              <a:rPr lang="en-AU" dirty="0" smtClean="0"/>
              <a:t>Under </a:t>
            </a:r>
            <a:r>
              <a:rPr lang="en-AU" dirty="0"/>
              <a:t>new </a:t>
            </a:r>
            <a:r>
              <a:rPr lang="en-AU" dirty="0" smtClean="0"/>
              <a:t>s.314, a 90 </a:t>
            </a:r>
            <a:r>
              <a:rPr lang="en-AU" dirty="0"/>
              <a:t>day period of </a:t>
            </a:r>
            <a:r>
              <a:rPr lang="en-AU" dirty="0" smtClean="0"/>
              <a:t>grace applies if an application is late.</a:t>
            </a:r>
          </a:p>
          <a:p>
            <a:r>
              <a:rPr lang="en-AU" dirty="0" smtClean="0"/>
              <a:t>New </a:t>
            </a:r>
            <a:r>
              <a:rPr lang="en-AU" smtClean="0"/>
              <a:t>s315  - mechanism </a:t>
            </a:r>
            <a:r>
              <a:rPr lang="en-AU" dirty="0" smtClean="0"/>
              <a:t>allowing paramedics to work </a:t>
            </a:r>
            <a:r>
              <a:rPr lang="en-AU" dirty="0"/>
              <a:t>or </a:t>
            </a:r>
            <a:r>
              <a:rPr lang="en-AU" dirty="0" smtClean="0"/>
              <a:t>volunteer </a:t>
            </a:r>
            <a:r>
              <a:rPr lang="en-AU" dirty="0"/>
              <a:t>across </a:t>
            </a:r>
            <a:r>
              <a:rPr lang="en-AU" dirty="0" smtClean="0"/>
              <a:t>borders if any jurisdiction is delayed in joining the Scheme.</a:t>
            </a:r>
          </a:p>
          <a:p>
            <a:endParaRPr lang="en-AU" dirty="0" smtClean="0"/>
          </a:p>
          <a:p>
            <a:endParaRPr lang="en-AU" dirty="0"/>
          </a:p>
        </p:txBody>
      </p:sp>
      <p:sp>
        <p:nvSpPr>
          <p:cNvPr id="3" name="Title 2"/>
          <p:cNvSpPr>
            <a:spLocks noGrp="1"/>
          </p:cNvSpPr>
          <p:nvPr>
            <p:ph type="title"/>
          </p:nvPr>
        </p:nvSpPr>
        <p:spPr/>
        <p:txBody>
          <a:bodyPr/>
          <a:lstStyle/>
          <a:p>
            <a:r>
              <a:rPr lang="en-AU" dirty="0" smtClean="0"/>
              <a:t>Protections for applicants</a:t>
            </a:r>
            <a:endParaRPr lang="en-AU" dirty="0"/>
          </a:p>
        </p:txBody>
      </p:sp>
    </p:spTree>
    <p:extLst>
      <p:ext uri="{BB962C8B-B14F-4D97-AF65-F5344CB8AC3E}">
        <p14:creationId xmlns:p14="http://schemas.microsoft.com/office/powerpoint/2010/main" val="2434577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smtClean="0"/>
              <a:t>Improvements in governance arrangements</a:t>
            </a:r>
          </a:p>
          <a:p>
            <a:pPr lvl="1"/>
            <a:r>
              <a:rPr lang="en-AU" dirty="0" smtClean="0"/>
              <a:t>A new power for Ministerial Council to change the structure of National Boards by regulation </a:t>
            </a:r>
          </a:p>
          <a:p>
            <a:pPr lvl="1"/>
            <a:r>
              <a:rPr lang="en-AU" dirty="0" smtClean="0"/>
              <a:t>Enable </a:t>
            </a:r>
            <a:r>
              <a:rPr lang="en-AU" dirty="0"/>
              <a:t>appointment of </a:t>
            </a:r>
            <a:r>
              <a:rPr lang="en-AU" i="1" dirty="0"/>
              <a:t>either</a:t>
            </a:r>
            <a:r>
              <a:rPr lang="en-AU" dirty="0"/>
              <a:t> community members or practitioners to chair National Boards </a:t>
            </a:r>
            <a:endParaRPr lang="en-AU" dirty="0" smtClean="0"/>
          </a:p>
          <a:p>
            <a:pPr marL="393192" lvl="1" indent="0">
              <a:buNone/>
            </a:pPr>
            <a:endParaRPr lang="en-AU" dirty="0" smtClean="0"/>
          </a:p>
          <a:p>
            <a:pPr marL="365760" lvl="1" indent="-256032">
              <a:spcBef>
                <a:spcPts val="400"/>
              </a:spcBef>
              <a:buSzPct val="68000"/>
              <a:buFont typeface="Wingdings 3"/>
              <a:buChar char=""/>
            </a:pPr>
            <a:r>
              <a:rPr lang="en-AU" sz="2700" dirty="0"/>
              <a:t>Nursing and Midwifery recognised as separate </a:t>
            </a:r>
            <a:r>
              <a:rPr lang="en-AU" sz="2700" dirty="0" smtClean="0"/>
              <a:t>professions</a:t>
            </a:r>
            <a:endParaRPr lang="en-AU" sz="2700" dirty="0"/>
          </a:p>
          <a:p>
            <a:pPr lvl="1">
              <a:buSzPct val="68000"/>
            </a:pPr>
            <a:r>
              <a:rPr lang="en-AU" dirty="0"/>
              <a:t>Governance continues with one Board</a:t>
            </a:r>
          </a:p>
          <a:p>
            <a:pPr lvl="1"/>
            <a:r>
              <a:rPr lang="en-AU" dirty="0"/>
              <a:t>Can continue to hold dual </a:t>
            </a:r>
            <a:r>
              <a:rPr lang="en-AU" dirty="0" smtClean="0"/>
              <a:t>registration </a:t>
            </a:r>
            <a:endParaRPr lang="en-AU" dirty="0"/>
          </a:p>
        </p:txBody>
      </p:sp>
      <p:sp>
        <p:nvSpPr>
          <p:cNvPr id="3" name="Title 2"/>
          <p:cNvSpPr>
            <a:spLocks noGrp="1"/>
          </p:cNvSpPr>
          <p:nvPr>
            <p:ph type="title"/>
          </p:nvPr>
        </p:nvSpPr>
        <p:spPr/>
        <p:txBody>
          <a:bodyPr>
            <a:normAutofit fontScale="90000"/>
          </a:bodyPr>
          <a:lstStyle/>
          <a:p>
            <a:r>
              <a:rPr lang="en-AU" dirty="0" smtClean="0"/>
              <a:t>General reforms: Stage </a:t>
            </a:r>
            <a:r>
              <a:rPr lang="en-AU" dirty="0"/>
              <a:t>1 </a:t>
            </a:r>
            <a:br>
              <a:rPr lang="en-AU" dirty="0"/>
            </a:br>
            <a:endParaRPr lang="en-AU" dirty="0"/>
          </a:p>
        </p:txBody>
      </p:sp>
    </p:spTree>
    <p:extLst>
      <p:ext uri="{BB962C8B-B14F-4D97-AF65-F5344CB8AC3E}">
        <p14:creationId xmlns:p14="http://schemas.microsoft.com/office/powerpoint/2010/main" val="3166205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dirty="0" smtClean="0"/>
          </a:p>
          <a:p>
            <a:r>
              <a:rPr lang="en-AU" dirty="0"/>
              <a:t>Improved communication with notifiers was </a:t>
            </a:r>
            <a:r>
              <a:rPr lang="en-AU" dirty="0" smtClean="0"/>
              <a:t>a </a:t>
            </a:r>
            <a:r>
              <a:rPr lang="en-AU" dirty="0"/>
              <a:t>key recommendation of Independent Review</a:t>
            </a:r>
          </a:p>
          <a:p>
            <a:r>
              <a:rPr lang="en-AU" dirty="0" smtClean="0"/>
              <a:t>National Boards will now have greater </a:t>
            </a:r>
            <a:r>
              <a:rPr lang="en-AU" dirty="0"/>
              <a:t>d</a:t>
            </a:r>
            <a:r>
              <a:rPr lang="en-AU" dirty="0" smtClean="0"/>
              <a:t>iscretion to inform notifiers more fully of:</a:t>
            </a:r>
          </a:p>
          <a:p>
            <a:pPr lvl="1"/>
            <a:r>
              <a:rPr lang="en-AU" dirty="0" smtClean="0"/>
              <a:t>Actions taken, </a:t>
            </a:r>
          </a:p>
          <a:p>
            <a:pPr lvl="1"/>
            <a:r>
              <a:rPr lang="en-AU" dirty="0"/>
              <a:t>T</a:t>
            </a:r>
            <a:r>
              <a:rPr lang="en-AU" dirty="0" smtClean="0"/>
              <a:t>he process and </a:t>
            </a:r>
          </a:p>
          <a:p>
            <a:pPr lvl="1"/>
            <a:r>
              <a:rPr lang="en-AU" dirty="0"/>
              <a:t>R</a:t>
            </a:r>
            <a:r>
              <a:rPr lang="en-AU" dirty="0" smtClean="0"/>
              <a:t>easons for decisions, not limited to outcomes information on public register.</a:t>
            </a:r>
          </a:p>
          <a:p>
            <a:r>
              <a:rPr lang="en-AU" dirty="0"/>
              <a:t>AHPRA and Boards to develop protocols</a:t>
            </a:r>
          </a:p>
          <a:p>
            <a:pPr lvl="1"/>
            <a:endParaRPr lang="en-AU" dirty="0" smtClean="0"/>
          </a:p>
        </p:txBody>
      </p:sp>
      <p:sp>
        <p:nvSpPr>
          <p:cNvPr id="3" name="Title 2"/>
          <p:cNvSpPr>
            <a:spLocks noGrp="1"/>
          </p:cNvSpPr>
          <p:nvPr>
            <p:ph type="title"/>
          </p:nvPr>
        </p:nvSpPr>
        <p:spPr/>
        <p:txBody>
          <a:bodyPr>
            <a:normAutofit fontScale="90000"/>
          </a:bodyPr>
          <a:lstStyle/>
          <a:p>
            <a:r>
              <a:rPr lang="en-AU" dirty="0" smtClean="0"/>
              <a:t>Stronger notifications</a:t>
            </a:r>
            <a:r>
              <a:rPr lang="en-AU" dirty="0"/>
              <a:t> </a:t>
            </a:r>
            <a:r>
              <a:rPr lang="en-AU" dirty="0" smtClean="0"/>
              <a:t>management </a:t>
            </a:r>
            <a:endParaRPr lang="en-AU" dirty="0"/>
          </a:p>
        </p:txBody>
      </p:sp>
    </p:spTree>
    <p:extLst>
      <p:ext uri="{BB962C8B-B14F-4D97-AF65-F5344CB8AC3E}">
        <p14:creationId xmlns:p14="http://schemas.microsoft.com/office/powerpoint/2010/main" val="3656359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412776"/>
            <a:ext cx="8136904" cy="4896544"/>
          </a:xfrm>
        </p:spPr>
        <p:txBody>
          <a:bodyPr>
            <a:noAutofit/>
          </a:bodyPr>
          <a:lstStyle/>
          <a:p>
            <a:r>
              <a:rPr lang="en-AU" sz="2300" dirty="0" smtClean="0"/>
              <a:t>Powers </a:t>
            </a:r>
            <a:r>
              <a:rPr lang="en-AU" sz="2300" dirty="0"/>
              <a:t>to obtain broad practice </a:t>
            </a:r>
            <a:r>
              <a:rPr lang="en-AU" sz="2300" dirty="0" smtClean="0"/>
              <a:t>information</a:t>
            </a:r>
            <a:endParaRPr lang="en-AU" sz="2300" dirty="0"/>
          </a:p>
          <a:p>
            <a:r>
              <a:rPr lang="en-AU" sz="2300" dirty="0"/>
              <a:t>Broader grounds for immediate action </a:t>
            </a:r>
            <a:r>
              <a:rPr lang="en-AU" sz="2300" dirty="0" smtClean="0"/>
              <a:t>against practitioner or student  </a:t>
            </a:r>
          </a:p>
          <a:p>
            <a:pPr lvl="1"/>
            <a:r>
              <a:rPr lang="en-AU" dirty="0"/>
              <a:t>Current test: serious risk to persons</a:t>
            </a:r>
          </a:p>
          <a:p>
            <a:pPr lvl="1"/>
            <a:r>
              <a:rPr lang="en-AU" dirty="0"/>
              <a:t>New ground added: public interest (as in NSW) </a:t>
            </a:r>
          </a:p>
          <a:p>
            <a:pPr lvl="1"/>
            <a:endParaRPr lang="en-AU" dirty="0"/>
          </a:p>
          <a:p>
            <a:r>
              <a:rPr lang="en-AU" sz="2300" dirty="0"/>
              <a:t>Prohibition orders </a:t>
            </a:r>
          </a:p>
          <a:p>
            <a:pPr lvl="1"/>
            <a:r>
              <a:rPr lang="en-AU" dirty="0" smtClean="0"/>
              <a:t>Can </a:t>
            </a:r>
            <a:r>
              <a:rPr lang="en-AU" dirty="0"/>
              <a:t>prohibit provision of any health service</a:t>
            </a:r>
          </a:p>
          <a:p>
            <a:pPr lvl="1"/>
            <a:r>
              <a:rPr lang="en-AU" dirty="0" smtClean="0"/>
              <a:t>Offences: breach </a:t>
            </a:r>
            <a:r>
              <a:rPr lang="en-AU" dirty="0"/>
              <a:t>$30,000; $5,000 failure to inform patients/employers </a:t>
            </a:r>
            <a:r>
              <a:rPr lang="en-AU" dirty="0" smtClean="0"/>
              <a:t>(Similar to NSW)</a:t>
            </a:r>
            <a:endParaRPr lang="en-AU" dirty="0"/>
          </a:p>
          <a:p>
            <a:pPr lvl="1"/>
            <a:r>
              <a:rPr lang="en-AU" dirty="0"/>
              <a:t>Mutual recognition </a:t>
            </a:r>
            <a:r>
              <a:rPr lang="en-AU" dirty="0" smtClean="0"/>
              <a:t>in all jurisdictions </a:t>
            </a:r>
            <a:endParaRPr lang="en-AU" dirty="0"/>
          </a:p>
          <a:p>
            <a:pPr lvl="1"/>
            <a:r>
              <a:rPr lang="en-AU" dirty="0"/>
              <a:t>Public registers to include prohibition </a:t>
            </a:r>
            <a:r>
              <a:rPr lang="en-AU" dirty="0" smtClean="0"/>
              <a:t>orders</a:t>
            </a:r>
            <a:endParaRPr lang="en-AU" dirty="0"/>
          </a:p>
        </p:txBody>
      </p:sp>
      <p:sp>
        <p:nvSpPr>
          <p:cNvPr id="3" name="Title 2"/>
          <p:cNvSpPr>
            <a:spLocks noGrp="1"/>
          </p:cNvSpPr>
          <p:nvPr>
            <p:ph type="title"/>
          </p:nvPr>
        </p:nvSpPr>
        <p:spPr/>
        <p:txBody>
          <a:bodyPr>
            <a:normAutofit fontScale="90000"/>
          </a:bodyPr>
          <a:lstStyle/>
          <a:p>
            <a:r>
              <a:rPr lang="en-AU" dirty="0"/>
              <a:t>Disciplinary and enforcement powers</a:t>
            </a:r>
            <a:br>
              <a:rPr lang="en-AU" dirty="0"/>
            </a:br>
            <a:endParaRPr lang="en-AU" dirty="0"/>
          </a:p>
        </p:txBody>
      </p:sp>
    </p:spTree>
    <p:extLst>
      <p:ext uri="{BB962C8B-B14F-4D97-AF65-F5344CB8AC3E}">
        <p14:creationId xmlns:p14="http://schemas.microsoft.com/office/powerpoint/2010/main" val="230695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90149780"/>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AU" dirty="0" smtClean="0"/>
              <a:t>Next steps</a:t>
            </a:r>
            <a:endParaRPr lang="en-AU" dirty="0"/>
          </a:p>
        </p:txBody>
      </p:sp>
    </p:spTree>
    <p:extLst>
      <p:ext uri="{BB962C8B-B14F-4D97-AF65-F5344CB8AC3E}">
        <p14:creationId xmlns:p14="http://schemas.microsoft.com/office/powerpoint/2010/main" val="4154407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a:t>Feedback on the amendments can be sent </a:t>
            </a:r>
            <a:r>
              <a:rPr lang="en-AU" dirty="0" smtClean="0"/>
              <a:t>to</a:t>
            </a:r>
            <a:r>
              <a:rPr lang="en-AU" dirty="0"/>
              <a:t>:</a:t>
            </a:r>
          </a:p>
          <a:p>
            <a:r>
              <a:rPr lang="en-AU" dirty="0">
                <a:hlinkClick r:id="rId3"/>
              </a:rPr>
              <a:t>NRAS.Project@dhhs.vic.gov.au</a:t>
            </a:r>
            <a:r>
              <a:rPr lang="en-AU" dirty="0"/>
              <a:t> </a:t>
            </a:r>
            <a:endParaRPr lang="en-AU" dirty="0" smtClean="0"/>
          </a:p>
          <a:p>
            <a:r>
              <a:rPr lang="en-AU" dirty="0" smtClean="0"/>
              <a:t>Or </a:t>
            </a:r>
            <a:r>
              <a:rPr lang="en-AU" dirty="0"/>
              <a:t>posted to: </a:t>
            </a:r>
          </a:p>
          <a:p>
            <a:pPr marL="630936" lvl="2" indent="0">
              <a:spcBef>
                <a:spcPts val="0"/>
              </a:spcBef>
              <a:buNone/>
            </a:pPr>
            <a:r>
              <a:rPr lang="en-AU" dirty="0"/>
              <a:t>NRAS Review Implementation Project Secretariat</a:t>
            </a:r>
          </a:p>
          <a:p>
            <a:pPr marL="630936" lvl="2" indent="0">
              <a:spcBef>
                <a:spcPts val="0"/>
              </a:spcBef>
              <a:buNone/>
            </a:pPr>
            <a:r>
              <a:rPr lang="en-AU" dirty="0"/>
              <a:t>Workforce Regulation </a:t>
            </a:r>
          </a:p>
          <a:p>
            <a:pPr marL="630936" lvl="2" indent="0">
              <a:spcBef>
                <a:spcPts val="0"/>
              </a:spcBef>
              <a:buNone/>
            </a:pPr>
            <a:r>
              <a:rPr lang="en-AU" dirty="0"/>
              <a:t>Health and Human Services Workforce Branch</a:t>
            </a:r>
          </a:p>
          <a:p>
            <a:pPr marL="630936" lvl="2" indent="0">
              <a:spcBef>
                <a:spcPts val="0"/>
              </a:spcBef>
              <a:buNone/>
            </a:pPr>
            <a:r>
              <a:rPr lang="en-AU" dirty="0"/>
              <a:t>Department of Health and Human Services </a:t>
            </a:r>
          </a:p>
          <a:p>
            <a:pPr marL="630936" lvl="2" indent="0">
              <a:spcBef>
                <a:spcPts val="0"/>
              </a:spcBef>
              <a:buNone/>
            </a:pPr>
            <a:r>
              <a:rPr lang="en-AU" dirty="0"/>
              <a:t>GPO Box 4057</a:t>
            </a:r>
          </a:p>
          <a:p>
            <a:pPr marL="630936" lvl="2" indent="0">
              <a:spcBef>
                <a:spcPts val="0"/>
              </a:spcBef>
              <a:buNone/>
            </a:pPr>
            <a:r>
              <a:rPr lang="en-AU" dirty="0"/>
              <a:t>Melbourne VIC </a:t>
            </a:r>
            <a:r>
              <a:rPr lang="en-AU" dirty="0" smtClean="0"/>
              <a:t>3001</a:t>
            </a:r>
          </a:p>
          <a:p>
            <a:pPr marL="630936" lvl="2" indent="0">
              <a:spcBef>
                <a:spcPts val="0"/>
              </a:spcBef>
              <a:buNone/>
            </a:pPr>
            <a:endParaRPr lang="en-AU" dirty="0" smtClean="0"/>
          </a:p>
          <a:p>
            <a:pPr>
              <a:spcBef>
                <a:spcPts val="0"/>
              </a:spcBef>
            </a:pPr>
            <a:r>
              <a:rPr lang="en-AU" dirty="0" smtClean="0"/>
              <a:t>By </a:t>
            </a:r>
            <a:r>
              <a:rPr lang="en-AU" dirty="0"/>
              <a:t>5.00pm 22 February 2017</a:t>
            </a:r>
          </a:p>
          <a:p>
            <a:pPr>
              <a:spcBef>
                <a:spcPts val="0"/>
              </a:spcBef>
            </a:pPr>
            <a:endParaRPr lang="en-AU" dirty="0"/>
          </a:p>
          <a:p>
            <a:endParaRPr lang="en-AU" dirty="0"/>
          </a:p>
        </p:txBody>
      </p:sp>
      <p:sp>
        <p:nvSpPr>
          <p:cNvPr id="3" name="Title 2"/>
          <p:cNvSpPr>
            <a:spLocks noGrp="1"/>
          </p:cNvSpPr>
          <p:nvPr>
            <p:ph type="title"/>
          </p:nvPr>
        </p:nvSpPr>
        <p:spPr/>
        <p:txBody>
          <a:bodyPr/>
          <a:lstStyle/>
          <a:p>
            <a:r>
              <a:rPr lang="en-AU" dirty="0" smtClean="0"/>
              <a:t>How to provide your feedback</a:t>
            </a:r>
            <a:endParaRPr lang="en-AU" dirty="0"/>
          </a:p>
        </p:txBody>
      </p:sp>
    </p:spTree>
    <p:extLst>
      <p:ext uri="{BB962C8B-B14F-4D97-AF65-F5344CB8AC3E}">
        <p14:creationId xmlns:p14="http://schemas.microsoft.com/office/powerpoint/2010/main" val="379428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smtClean="0"/>
              <a:t>Welcome</a:t>
            </a:r>
          </a:p>
          <a:p>
            <a:r>
              <a:rPr lang="en-AU" dirty="0" smtClean="0"/>
              <a:t>We pay our respects to the traditional owners</a:t>
            </a:r>
          </a:p>
          <a:p>
            <a:r>
              <a:rPr lang="en-AU" dirty="0" smtClean="0"/>
              <a:t>National Paramedic Stakeholder Reference Group plus some new faces</a:t>
            </a:r>
          </a:p>
          <a:p>
            <a:r>
              <a:rPr lang="en-AU" dirty="0" smtClean="0"/>
              <a:t>Housekeeping</a:t>
            </a:r>
          </a:p>
          <a:p>
            <a:endParaRPr lang="en-AU" dirty="0"/>
          </a:p>
        </p:txBody>
      </p:sp>
      <p:sp>
        <p:nvSpPr>
          <p:cNvPr id="3" name="Title 2"/>
          <p:cNvSpPr>
            <a:spLocks noGrp="1"/>
          </p:cNvSpPr>
          <p:nvPr>
            <p:ph type="title"/>
          </p:nvPr>
        </p:nvSpPr>
        <p:spPr/>
        <p:txBody>
          <a:bodyPr/>
          <a:lstStyle/>
          <a:p>
            <a:r>
              <a:rPr lang="en-AU" dirty="0" smtClean="0"/>
              <a:t>Welcome</a:t>
            </a:r>
            <a:endParaRPr lang="en-AU" dirty="0"/>
          </a:p>
        </p:txBody>
      </p:sp>
    </p:spTree>
    <p:extLst>
      <p:ext uri="{BB962C8B-B14F-4D97-AF65-F5344CB8AC3E}">
        <p14:creationId xmlns:p14="http://schemas.microsoft.com/office/powerpoint/2010/main" val="2803424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1">
              <a:buFont typeface="Wingdings" panose="05000000000000000000" pitchFamily="2" charset="2"/>
              <a:buChar char="Ø"/>
            </a:pPr>
            <a:endParaRPr lang="en-AU" dirty="0" smtClean="0"/>
          </a:p>
          <a:p>
            <a:pPr lvl="1">
              <a:buFont typeface="Wingdings" panose="05000000000000000000" pitchFamily="2" charset="2"/>
              <a:buChar char="Ø"/>
            </a:pPr>
            <a:r>
              <a:rPr lang="en-AU" b="1" dirty="0" smtClean="0"/>
              <a:t>Policy development: </a:t>
            </a:r>
          </a:p>
          <a:p>
            <a:pPr lvl="1">
              <a:buFont typeface="Wingdings" panose="05000000000000000000" pitchFamily="2" charset="2"/>
              <a:buChar char="Ø"/>
            </a:pPr>
            <a:r>
              <a:rPr lang="en-AU" dirty="0" smtClean="0"/>
              <a:t>Victorian Department of Health &amp; Human Services</a:t>
            </a:r>
          </a:p>
          <a:p>
            <a:pPr lvl="2">
              <a:buFont typeface="Wingdings" panose="05000000000000000000" pitchFamily="2" charset="2"/>
              <a:buChar char="Ø"/>
            </a:pPr>
            <a:r>
              <a:rPr lang="en-AU" dirty="0" smtClean="0"/>
              <a:t>Anne </a:t>
            </a:r>
            <a:r>
              <a:rPr lang="en-AU" dirty="0"/>
              <a:t>Louise </a:t>
            </a:r>
            <a:r>
              <a:rPr lang="en-AU" dirty="0" smtClean="0"/>
              <a:t>Carlton</a:t>
            </a:r>
          </a:p>
          <a:p>
            <a:pPr lvl="2">
              <a:buFont typeface="Wingdings" panose="05000000000000000000" pitchFamily="2" charset="2"/>
              <a:buChar char="Ø"/>
            </a:pPr>
            <a:r>
              <a:rPr lang="en-AU" dirty="0"/>
              <a:t>Meredith </a:t>
            </a:r>
            <a:r>
              <a:rPr lang="en-AU" dirty="0" smtClean="0"/>
              <a:t>Carter</a:t>
            </a:r>
            <a:endParaRPr lang="en-AU" dirty="0"/>
          </a:p>
          <a:p>
            <a:pPr lvl="2">
              <a:buFont typeface="Wingdings" panose="05000000000000000000" pitchFamily="2" charset="2"/>
              <a:buChar char="Ø"/>
            </a:pPr>
            <a:r>
              <a:rPr lang="en-AU" dirty="0"/>
              <a:t>Vivienne </a:t>
            </a:r>
            <a:r>
              <a:rPr lang="en-AU" dirty="0" err="1"/>
              <a:t>Hadj</a:t>
            </a:r>
            <a:r>
              <a:rPr lang="en-AU" dirty="0"/>
              <a:t> and Kym </a:t>
            </a:r>
            <a:r>
              <a:rPr lang="en-AU" dirty="0" smtClean="0"/>
              <a:t>Daly</a:t>
            </a:r>
          </a:p>
          <a:p>
            <a:pPr marL="393192" lvl="1" indent="0">
              <a:buNone/>
            </a:pPr>
            <a:endParaRPr lang="en-AU" dirty="0" smtClean="0"/>
          </a:p>
          <a:p>
            <a:pPr lvl="1">
              <a:buFont typeface="Wingdings" panose="05000000000000000000" pitchFamily="2" charset="2"/>
              <a:buChar char="Ø"/>
            </a:pPr>
            <a:r>
              <a:rPr lang="en-AU" b="1" dirty="0" smtClean="0"/>
              <a:t>Legislation</a:t>
            </a:r>
          </a:p>
          <a:p>
            <a:pPr lvl="1">
              <a:buFont typeface="Wingdings" panose="05000000000000000000" pitchFamily="2" charset="2"/>
              <a:buChar char="Ø"/>
            </a:pPr>
            <a:r>
              <a:rPr lang="en-AU" dirty="0" smtClean="0"/>
              <a:t>Queensland </a:t>
            </a:r>
            <a:r>
              <a:rPr lang="en-AU" dirty="0"/>
              <a:t>Department of </a:t>
            </a:r>
            <a:r>
              <a:rPr lang="en-AU" dirty="0" smtClean="0"/>
              <a:t>Health: James Liddy</a:t>
            </a:r>
          </a:p>
          <a:p>
            <a:pPr lvl="1">
              <a:buFont typeface="Wingdings" panose="05000000000000000000" pitchFamily="2" charset="2"/>
              <a:buChar char="Ø"/>
            </a:pPr>
            <a:endParaRPr lang="en-AU" dirty="0" smtClean="0"/>
          </a:p>
          <a:p>
            <a:pPr lvl="1">
              <a:buFont typeface="Wingdings" panose="05000000000000000000" pitchFamily="2" charset="2"/>
              <a:buChar char="Ø"/>
            </a:pPr>
            <a:r>
              <a:rPr lang="en-AU" b="1" dirty="0" smtClean="0"/>
              <a:t>Administration</a:t>
            </a:r>
          </a:p>
          <a:p>
            <a:pPr lvl="1">
              <a:buFont typeface="Wingdings" panose="05000000000000000000" pitchFamily="2" charset="2"/>
              <a:buChar char="Ø"/>
            </a:pPr>
            <a:r>
              <a:rPr lang="en-AU" dirty="0" smtClean="0"/>
              <a:t>Australian Health Practitioner Regulation Agency: Andrea </a:t>
            </a:r>
            <a:r>
              <a:rPr lang="en-AU" dirty="0"/>
              <a:t>Oliver </a:t>
            </a:r>
            <a:endParaRPr lang="en-AU" dirty="0" smtClean="0"/>
          </a:p>
          <a:p>
            <a:pPr lvl="1">
              <a:buFont typeface="Wingdings" panose="05000000000000000000" pitchFamily="2" charset="2"/>
              <a:buChar char="Ø"/>
            </a:pPr>
            <a:endParaRPr lang="en-AU" dirty="0" smtClean="0"/>
          </a:p>
          <a:p>
            <a:pPr lvl="1">
              <a:buFont typeface="Wingdings" panose="05000000000000000000" pitchFamily="2" charset="2"/>
              <a:buChar char="Ø"/>
            </a:pPr>
            <a:r>
              <a:rPr lang="en-AU" dirty="0"/>
              <a:t>NSW </a:t>
            </a:r>
            <a:r>
              <a:rPr lang="en-AU" dirty="0" smtClean="0"/>
              <a:t>Ministry of </a:t>
            </a:r>
            <a:r>
              <a:rPr lang="en-AU" dirty="0"/>
              <a:t>Health: Robin Flynn</a:t>
            </a:r>
          </a:p>
          <a:p>
            <a:pPr lvl="1">
              <a:buFont typeface="Wingdings" panose="05000000000000000000" pitchFamily="2" charset="2"/>
              <a:buChar char="Ø"/>
            </a:pPr>
            <a:endParaRPr lang="en-AU" dirty="0" smtClean="0"/>
          </a:p>
        </p:txBody>
      </p:sp>
      <p:sp>
        <p:nvSpPr>
          <p:cNvPr id="3" name="Title 2"/>
          <p:cNvSpPr>
            <a:spLocks noGrp="1"/>
          </p:cNvSpPr>
          <p:nvPr>
            <p:ph type="title"/>
          </p:nvPr>
        </p:nvSpPr>
        <p:spPr/>
        <p:txBody>
          <a:bodyPr>
            <a:normAutofit fontScale="90000"/>
          </a:bodyPr>
          <a:lstStyle/>
          <a:p>
            <a:r>
              <a:rPr lang="en-AU" dirty="0" smtClean="0"/>
              <a:t>National Law amendment: a national exercise</a:t>
            </a:r>
            <a:endParaRPr lang="en-AU" dirty="0"/>
          </a:p>
        </p:txBody>
      </p:sp>
    </p:spTree>
    <p:extLst>
      <p:ext uri="{BB962C8B-B14F-4D97-AF65-F5344CB8AC3E}">
        <p14:creationId xmlns:p14="http://schemas.microsoft.com/office/powerpoint/2010/main" val="726692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dirty="0" smtClean="0"/>
          </a:p>
          <a:p>
            <a:r>
              <a:rPr lang="en-AU" dirty="0" smtClean="0"/>
              <a:t>Background to the National Law amendments</a:t>
            </a:r>
          </a:p>
          <a:p>
            <a:r>
              <a:rPr lang="en-AU" dirty="0" smtClean="0"/>
              <a:t>Consultation purpose and process</a:t>
            </a:r>
          </a:p>
          <a:p>
            <a:r>
              <a:rPr lang="en-AU" dirty="0" smtClean="0"/>
              <a:t>Overview of key reforms - paramedics</a:t>
            </a:r>
          </a:p>
          <a:p>
            <a:r>
              <a:rPr lang="en-AU" sz="2700" dirty="0" smtClean="0"/>
              <a:t>Overview </a:t>
            </a:r>
            <a:r>
              <a:rPr lang="en-AU" sz="2700" dirty="0"/>
              <a:t>of general reforms to the National </a:t>
            </a:r>
            <a:r>
              <a:rPr lang="en-AU" sz="2700" dirty="0" smtClean="0"/>
              <a:t>Law</a:t>
            </a:r>
          </a:p>
          <a:p>
            <a:pPr marL="365760" lvl="1" indent="-256032">
              <a:spcBef>
                <a:spcPts val="400"/>
              </a:spcBef>
              <a:buSzPct val="68000"/>
              <a:buFont typeface="Wingdings 3"/>
              <a:buChar char=""/>
            </a:pPr>
            <a:r>
              <a:rPr lang="en-AU" sz="2700" dirty="0" smtClean="0"/>
              <a:t>Next steps</a:t>
            </a:r>
            <a:endParaRPr lang="en-AU" sz="2700" dirty="0"/>
          </a:p>
          <a:p>
            <a:pPr lvl="1">
              <a:buFont typeface="Wingdings" panose="05000000000000000000" pitchFamily="2" charset="2"/>
              <a:buChar char="Ø"/>
            </a:pPr>
            <a:endParaRPr lang="en-AU" dirty="0" smtClean="0"/>
          </a:p>
        </p:txBody>
      </p:sp>
      <p:sp>
        <p:nvSpPr>
          <p:cNvPr id="3" name="Title 2"/>
          <p:cNvSpPr>
            <a:spLocks noGrp="1"/>
          </p:cNvSpPr>
          <p:nvPr>
            <p:ph type="title"/>
          </p:nvPr>
        </p:nvSpPr>
        <p:spPr/>
        <p:txBody>
          <a:bodyPr/>
          <a:lstStyle/>
          <a:p>
            <a:r>
              <a:rPr lang="en-AU" dirty="0" smtClean="0"/>
              <a:t>Today’s agenda</a:t>
            </a:r>
            <a:endParaRPr lang="en-AU" dirty="0"/>
          </a:p>
        </p:txBody>
      </p:sp>
    </p:spTree>
    <p:extLst>
      <p:ext uri="{BB962C8B-B14F-4D97-AF65-F5344CB8AC3E}">
        <p14:creationId xmlns:p14="http://schemas.microsoft.com/office/powerpoint/2010/main" val="1032121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91264" cy="4755984"/>
          </a:xfrm>
        </p:spPr>
        <p:txBody>
          <a:bodyPr>
            <a:normAutofit lnSpcReduction="10000"/>
          </a:bodyPr>
          <a:lstStyle/>
          <a:p>
            <a:r>
              <a:rPr lang="en-AU" dirty="0" smtClean="0"/>
              <a:t>2010 National Registration and Accreditation Scheme established</a:t>
            </a:r>
          </a:p>
          <a:p>
            <a:r>
              <a:rPr lang="en-AU" dirty="0" smtClean="0"/>
              <a:t>2012-14 National Consultation re paramedics </a:t>
            </a:r>
          </a:p>
          <a:p>
            <a:r>
              <a:rPr lang="en-AU" dirty="0" smtClean="0"/>
              <a:t>2014 - </a:t>
            </a:r>
            <a:r>
              <a:rPr lang="en-AU" dirty="0"/>
              <a:t>2015 </a:t>
            </a:r>
            <a:r>
              <a:rPr lang="en-AU" dirty="0" smtClean="0"/>
              <a:t> Independent Review National </a:t>
            </a:r>
            <a:r>
              <a:rPr lang="en-AU" dirty="0"/>
              <a:t>Scheme </a:t>
            </a:r>
            <a:r>
              <a:rPr lang="en-AU" dirty="0" smtClean="0"/>
              <a:t>and Ministers’ Response</a:t>
            </a:r>
          </a:p>
          <a:p>
            <a:r>
              <a:rPr lang="en-AU" dirty="0" smtClean="0"/>
              <a:t>November 2015 Ministers agree to paramedics in National Scheme on ‘opt in’ basis</a:t>
            </a:r>
          </a:p>
          <a:p>
            <a:r>
              <a:rPr lang="en-AU" dirty="0" smtClean="0"/>
              <a:t>October 2016 All Ministers agree to proceed</a:t>
            </a:r>
          </a:p>
          <a:p>
            <a:r>
              <a:rPr lang="en-AU" dirty="0" smtClean="0"/>
              <a:t>2017 Development of National Law amendments :Stage 1</a:t>
            </a:r>
          </a:p>
        </p:txBody>
      </p:sp>
      <p:sp>
        <p:nvSpPr>
          <p:cNvPr id="3" name="Title 2"/>
          <p:cNvSpPr>
            <a:spLocks noGrp="1"/>
          </p:cNvSpPr>
          <p:nvPr>
            <p:ph type="title"/>
          </p:nvPr>
        </p:nvSpPr>
        <p:spPr/>
        <p:txBody>
          <a:bodyPr/>
          <a:lstStyle/>
          <a:p>
            <a:r>
              <a:rPr lang="en-AU" dirty="0" smtClean="0"/>
              <a:t>Background</a:t>
            </a:r>
            <a:endParaRPr lang="en-AU" dirty="0"/>
          </a:p>
        </p:txBody>
      </p:sp>
    </p:spTree>
    <p:extLst>
      <p:ext uri="{BB962C8B-B14F-4D97-AF65-F5344CB8AC3E}">
        <p14:creationId xmlns:p14="http://schemas.microsoft.com/office/powerpoint/2010/main" val="1533630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a:t>To inform finalisation of </a:t>
            </a:r>
            <a:r>
              <a:rPr lang="en-AU" dirty="0" smtClean="0"/>
              <a:t>Bill implementing Stage 1 reforms for Health Ministers’ </a:t>
            </a:r>
            <a:r>
              <a:rPr lang="en-AU" dirty="0"/>
              <a:t>approval</a:t>
            </a:r>
          </a:p>
          <a:p>
            <a:pPr lvl="1"/>
            <a:r>
              <a:rPr lang="en-AU" dirty="0" smtClean="0"/>
              <a:t>Confidential consultation draft Bill – to be returned at close of forums </a:t>
            </a:r>
          </a:p>
          <a:p>
            <a:pPr lvl="1"/>
            <a:r>
              <a:rPr lang="en-AU" dirty="0" smtClean="0"/>
              <a:t>Summary of the draft Health Practitioner Regulation National Law Amendment 2017</a:t>
            </a:r>
            <a:r>
              <a:rPr lang="en-AU" dirty="0"/>
              <a:t>– for public release</a:t>
            </a:r>
          </a:p>
          <a:p>
            <a:pPr lvl="1"/>
            <a:r>
              <a:rPr lang="en-AU" dirty="0" smtClean="0"/>
              <a:t>Frequently asked questions (FAQs) – for public release</a:t>
            </a:r>
          </a:p>
          <a:p>
            <a:r>
              <a:rPr lang="en-AU" dirty="0" smtClean="0"/>
              <a:t>Written feedback to cob 22 February</a:t>
            </a:r>
          </a:p>
          <a:p>
            <a:r>
              <a:rPr lang="en-AU" dirty="0" smtClean="0"/>
              <a:t>Stage 2 to commence later in 2017</a:t>
            </a:r>
            <a:endParaRPr lang="en-AU" dirty="0"/>
          </a:p>
        </p:txBody>
      </p:sp>
      <p:sp>
        <p:nvSpPr>
          <p:cNvPr id="3" name="Title 2"/>
          <p:cNvSpPr>
            <a:spLocks noGrp="1"/>
          </p:cNvSpPr>
          <p:nvPr>
            <p:ph type="title"/>
          </p:nvPr>
        </p:nvSpPr>
        <p:spPr/>
        <p:txBody>
          <a:bodyPr>
            <a:normAutofit fontScale="90000"/>
          </a:bodyPr>
          <a:lstStyle/>
          <a:p>
            <a:r>
              <a:rPr lang="en-AU" dirty="0" smtClean="0"/>
              <a:t>Consultation purpose and process</a:t>
            </a:r>
            <a:endParaRPr lang="en-AU" dirty="0"/>
          </a:p>
        </p:txBody>
      </p:sp>
    </p:spTree>
    <p:extLst>
      <p:ext uri="{BB962C8B-B14F-4D97-AF65-F5344CB8AC3E}">
        <p14:creationId xmlns:p14="http://schemas.microsoft.com/office/powerpoint/2010/main" val="2477234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smtClean="0"/>
              <a:t>Phase 1:Dec 2015- April 2016</a:t>
            </a:r>
          </a:p>
          <a:p>
            <a:pPr lvl="1">
              <a:buFont typeface="Wingdings" panose="05000000000000000000" pitchFamily="2" charset="2"/>
              <a:buChar char="Ø"/>
            </a:pPr>
            <a:r>
              <a:rPr lang="en-AU" dirty="0"/>
              <a:t>Agree scope</a:t>
            </a:r>
          </a:p>
          <a:p>
            <a:r>
              <a:rPr lang="en-AU" dirty="0" smtClean="0"/>
              <a:t>Phase 2: April - October 2016</a:t>
            </a:r>
          </a:p>
          <a:p>
            <a:pPr lvl="1">
              <a:buFont typeface="Wingdings" panose="05000000000000000000" pitchFamily="2" charset="2"/>
              <a:buChar char="Ø"/>
            </a:pPr>
            <a:r>
              <a:rPr lang="en-AU" dirty="0"/>
              <a:t>Settle policy parameters</a:t>
            </a:r>
          </a:p>
          <a:p>
            <a:r>
              <a:rPr lang="en-AU" dirty="0">
                <a:solidFill>
                  <a:schemeClr val="accent1">
                    <a:lumMod val="60000"/>
                    <a:lumOff val="40000"/>
                  </a:schemeClr>
                </a:solidFill>
              </a:rPr>
              <a:t>Phase 3: 2016 </a:t>
            </a:r>
            <a:r>
              <a:rPr lang="en-AU" dirty="0" smtClean="0">
                <a:solidFill>
                  <a:schemeClr val="accent1">
                    <a:lumMod val="60000"/>
                    <a:lumOff val="40000"/>
                  </a:schemeClr>
                </a:solidFill>
              </a:rPr>
              <a:t>–2017</a:t>
            </a:r>
            <a:endParaRPr lang="en-AU" dirty="0">
              <a:solidFill>
                <a:schemeClr val="accent1">
                  <a:lumMod val="60000"/>
                  <a:lumOff val="40000"/>
                </a:schemeClr>
              </a:solidFill>
            </a:endParaRPr>
          </a:p>
          <a:p>
            <a:pPr lvl="1">
              <a:buFont typeface="Wingdings" panose="05000000000000000000" pitchFamily="2" charset="2"/>
              <a:buChar char="Ø"/>
            </a:pPr>
            <a:r>
              <a:rPr lang="en-AU" dirty="0">
                <a:solidFill>
                  <a:schemeClr val="accent1">
                    <a:lumMod val="60000"/>
                    <a:lumOff val="40000"/>
                  </a:schemeClr>
                </a:solidFill>
              </a:rPr>
              <a:t>Draft amendments to National </a:t>
            </a:r>
            <a:r>
              <a:rPr lang="en-AU" dirty="0" smtClean="0">
                <a:solidFill>
                  <a:schemeClr val="accent1">
                    <a:lumMod val="60000"/>
                    <a:lumOff val="40000"/>
                  </a:schemeClr>
                </a:solidFill>
              </a:rPr>
              <a:t>Law. </a:t>
            </a:r>
          </a:p>
          <a:p>
            <a:pPr lvl="1">
              <a:buFont typeface="Wingdings" panose="05000000000000000000" pitchFamily="2" charset="2"/>
              <a:buChar char="Ø"/>
            </a:pPr>
            <a:r>
              <a:rPr lang="en-AU" dirty="0" smtClean="0">
                <a:solidFill>
                  <a:schemeClr val="accent1">
                    <a:lumMod val="60000"/>
                    <a:lumOff val="40000"/>
                  </a:schemeClr>
                </a:solidFill>
              </a:rPr>
              <a:t>Qld passes National Law. WA, SA</a:t>
            </a:r>
          </a:p>
          <a:p>
            <a:pPr marL="365760" lvl="1" indent="-256032">
              <a:spcBef>
                <a:spcPts val="400"/>
              </a:spcBef>
              <a:buSzPct val="68000"/>
              <a:buFont typeface="Wingdings 3"/>
              <a:buChar char=""/>
            </a:pPr>
            <a:r>
              <a:rPr lang="en-AU" sz="2700" dirty="0" smtClean="0"/>
              <a:t>Phase 4: 2017 –2018</a:t>
            </a:r>
          </a:p>
          <a:p>
            <a:pPr lvl="1">
              <a:buFont typeface="Wingdings" panose="05000000000000000000" pitchFamily="2" charset="2"/>
              <a:buChar char="Ø"/>
            </a:pPr>
            <a:r>
              <a:rPr lang="en-AU" dirty="0"/>
              <a:t>AHPRA to </a:t>
            </a:r>
            <a:r>
              <a:rPr lang="en-AU" dirty="0" smtClean="0"/>
              <a:t>establish </a:t>
            </a:r>
            <a:r>
              <a:rPr lang="en-AU" dirty="0"/>
              <a:t>administrative arrangements</a:t>
            </a:r>
          </a:p>
          <a:p>
            <a:pPr lvl="1">
              <a:buFont typeface="Wingdings" panose="05000000000000000000" pitchFamily="2" charset="2"/>
              <a:buChar char="Ø"/>
            </a:pPr>
            <a:r>
              <a:rPr lang="en-AU" dirty="0" smtClean="0"/>
              <a:t>Registration commences late 2018</a:t>
            </a:r>
            <a:endParaRPr lang="en-AU" dirty="0"/>
          </a:p>
        </p:txBody>
      </p:sp>
      <p:sp>
        <p:nvSpPr>
          <p:cNvPr id="3" name="Title 2"/>
          <p:cNvSpPr>
            <a:spLocks noGrp="1"/>
          </p:cNvSpPr>
          <p:nvPr>
            <p:ph type="title"/>
          </p:nvPr>
        </p:nvSpPr>
        <p:spPr/>
        <p:txBody>
          <a:bodyPr>
            <a:normAutofit fontScale="90000"/>
          </a:bodyPr>
          <a:lstStyle/>
          <a:p>
            <a:r>
              <a:rPr lang="en-AU" dirty="0" smtClean="0"/>
              <a:t>Where we are up to now: paramedics</a:t>
            </a:r>
            <a:endParaRPr lang="en-AU" dirty="0"/>
          </a:p>
        </p:txBody>
      </p:sp>
    </p:spTree>
    <p:extLst>
      <p:ext uri="{BB962C8B-B14F-4D97-AF65-F5344CB8AC3E}">
        <p14:creationId xmlns:p14="http://schemas.microsoft.com/office/powerpoint/2010/main" val="3907812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84784"/>
            <a:ext cx="8229600" cy="5112568"/>
          </a:xfrm>
        </p:spPr>
        <p:txBody>
          <a:bodyPr>
            <a:normAutofit/>
          </a:bodyPr>
          <a:lstStyle/>
          <a:p>
            <a:r>
              <a:rPr lang="en-AU" dirty="0" err="1" smtClean="0"/>
              <a:t>Paramedicine</a:t>
            </a:r>
            <a:r>
              <a:rPr lang="en-AU" dirty="0" smtClean="0"/>
              <a:t> added to the definition of ‘health profession’ in the National Law</a:t>
            </a:r>
          </a:p>
          <a:p>
            <a:endParaRPr lang="en-AU" sz="2400" dirty="0" smtClean="0"/>
          </a:p>
          <a:p>
            <a:r>
              <a:rPr lang="en-AU" dirty="0" smtClean="0"/>
              <a:t>‘Paramedic’ </a:t>
            </a:r>
            <a:r>
              <a:rPr lang="en-AU" dirty="0"/>
              <a:t>becomes a protected </a:t>
            </a:r>
            <a:r>
              <a:rPr lang="en-AU" dirty="0" smtClean="0"/>
              <a:t>title</a:t>
            </a:r>
          </a:p>
          <a:p>
            <a:endParaRPr lang="en-AU" dirty="0" smtClean="0"/>
          </a:p>
          <a:p>
            <a:r>
              <a:rPr lang="en-AU" dirty="0" smtClean="0"/>
              <a:t>New </a:t>
            </a:r>
            <a:r>
              <a:rPr lang="en-AU" dirty="0"/>
              <a:t>Part 13 </a:t>
            </a:r>
            <a:r>
              <a:rPr lang="en-AU" dirty="0" smtClean="0"/>
              <a:t>includes ‘participation day’ – this is the date registration commences</a:t>
            </a:r>
            <a:endParaRPr lang="en-AU" sz="2400" dirty="0" smtClean="0"/>
          </a:p>
          <a:p>
            <a:endParaRPr lang="en-AU" sz="2400" dirty="0" smtClean="0"/>
          </a:p>
          <a:p>
            <a:endParaRPr lang="en-AU" sz="2400" dirty="0" smtClean="0"/>
          </a:p>
        </p:txBody>
      </p:sp>
      <p:sp>
        <p:nvSpPr>
          <p:cNvPr id="3" name="Title 2"/>
          <p:cNvSpPr>
            <a:spLocks noGrp="1"/>
          </p:cNvSpPr>
          <p:nvPr>
            <p:ph type="title"/>
          </p:nvPr>
        </p:nvSpPr>
        <p:spPr/>
        <p:txBody>
          <a:bodyPr>
            <a:normAutofit fontScale="90000"/>
          </a:bodyPr>
          <a:lstStyle/>
          <a:p>
            <a:r>
              <a:rPr lang="en-AU" dirty="0" smtClean="0"/>
              <a:t>Overview of key reforms –Paramedics</a:t>
            </a:r>
            <a:endParaRPr lang="en-AU" dirty="0"/>
          </a:p>
        </p:txBody>
      </p:sp>
    </p:spTree>
    <p:extLst>
      <p:ext uri="{BB962C8B-B14F-4D97-AF65-F5344CB8AC3E}">
        <p14:creationId xmlns:p14="http://schemas.microsoft.com/office/powerpoint/2010/main" val="1458834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dirty="0"/>
              <a:t>New s307 and </a:t>
            </a:r>
            <a:r>
              <a:rPr lang="en-AU" dirty="0" smtClean="0"/>
              <a:t>s308 </a:t>
            </a:r>
            <a:r>
              <a:rPr lang="en-AU" dirty="0"/>
              <a:t>establish the </a:t>
            </a:r>
            <a:r>
              <a:rPr lang="en-AU" dirty="0" err="1"/>
              <a:t>Paramedicine</a:t>
            </a:r>
            <a:r>
              <a:rPr lang="en-AU" dirty="0"/>
              <a:t> Board of </a:t>
            </a:r>
            <a:r>
              <a:rPr lang="en-AU" dirty="0" smtClean="0"/>
              <a:t>Australia </a:t>
            </a:r>
          </a:p>
          <a:p>
            <a:r>
              <a:rPr lang="en-AU" dirty="0" smtClean="0"/>
              <a:t>The </a:t>
            </a:r>
            <a:r>
              <a:rPr lang="en-AU" dirty="0"/>
              <a:t>Board has:</a:t>
            </a:r>
          </a:p>
          <a:p>
            <a:pPr lvl="1"/>
            <a:r>
              <a:rPr lang="en-AU" sz="2200" dirty="0"/>
              <a:t>limited functions until the participation day s308(1)&amp;(3)</a:t>
            </a:r>
          </a:p>
          <a:p>
            <a:pPr lvl="1"/>
            <a:r>
              <a:rPr lang="en-AU" sz="2200" dirty="0"/>
              <a:t>same powers and functions as existing 14 Boards from participation day.</a:t>
            </a:r>
          </a:p>
          <a:p>
            <a:r>
              <a:rPr lang="en-AU" dirty="0"/>
              <a:t>New s.308 (2) allows </a:t>
            </a:r>
            <a:r>
              <a:rPr lang="en-AU" dirty="0" smtClean="0"/>
              <a:t>Ministerial </a:t>
            </a:r>
            <a:r>
              <a:rPr lang="en-AU" dirty="0"/>
              <a:t>Council to appoint practitioner members to the  Board prior to participation </a:t>
            </a:r>
            <a:r>
              <a:rPr lang="en-AU" dirty="0" smtClean="0"/>
              <a:t>day</a:t>
            </a:r>
            <a:endParaRPr lang="en-AU" sz="2400" dirty="0" smtClean="0"/>
          </a:p>
          <a:p>
            <a:pPr lvl="1"/>
            <a:r>
              <a:rPr lang="en-AU" sz="2200" dirty="0" smtClean="0"/>
              <a:t>Schedule </a:t>
            </a:r>
            <a:r>
              <a:rPr lang="en-AU" sz="2200" dirty="0"/>
              <a:t>4 </a:t>
            </a:r>
            <a:r>
              <a:rPr lang="en-AU" sz="2200" dirty="0" smtClean="0"/>
              <a:t>National </a:t>
            </a:r>
            <a:r>
              <a:rPr lang="en-AU" sz="2200" dirty="0"/>
              <a:t>Law deals with </a:t>
            </a:r>
            <a:r>
              <a:rPr lang="en-AU" sz="2200" dirty="0" smtClean="0"/>
              <a:t>recruitment </a:t>
            </a:r>
            <a:r>
              <a:rPr lang="en-AU" sz="2200" dirty="0"/>
              <a:t>of a Board</a:t>
            </a:r>
          </a:p>
          <a:p>
            <a:endParaRPr lang="en-AU" sz="2400" dirty="0"/>
          </a:p>
          <a:p>
            <a:endParaRPr lang="en-AU" dirty="0"/>
          </a:p>
        </p:txBody>
      </p:sp>
      <p:sp>
        <p:nvSpPr>
          <p:cNvPr id="3" name="Title 2"/>
          <p:cNvSpPr>
            <a:spLocks noGrp="1"/>
          </p:cNvSpPr>
          <p:nvPr>
            <p:ph type="title"/>
          </p:nvPr>
        </p:nvSpPr>
        <p:spPr/>
        <p:txBody>
          <a:bodyPr>
            <a:normAutofit fontScale="90000"/>
          </a:bodyPr>
          <a:lstStyle/>
          <a:p>
            <a:r>
              <a:rPr lang="en-AU" dirty="0" err="1" smtClean="0"/>
              <a:t>Paramedicine</a:t>
            </a:r>
            <a:r>
              <a:rPr lang="en-AU" dirty="0" smtClean="0"/>
              <a:t> Board of Australia</a:t>
            </a:r>
            <a:endParaRPr lang="en-AU" dirty="0"/>
          </a:p>
        </p:txBody>
      </p:sp>
    </p:spTree>
    <p:extLst>
      <p:ext uri="{BB962C8B-B14F-4D97-AF65-F5344CB8AC3E}">
        <p14:creationId xmlns:p14="http://schemas.microsoft.com/office/powerpoint/2010/main" val="4145960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1509</TotalTime>
  <Words>1071</Words>
  <Application>Microsoft Office PowerPoint</Application>
  <PresentationFormat>On-screen Show (4:3)</PresentationFormat>
  <Paragraphs>168</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Consultation on National Registration of Paramedics and amendments to the National Law</vt:lpstr>
      <vt:lpstr>Welcome</vt:lpstr>
      <vt:lpstr>National Law amendment: a national exercise</vt:lpstr>
      <vt:lpstr>Today’s agenda</vt:lpstr>
      <vt:lpstr>Background</vt:lpstr>
      <vt:lpstr>Consultation purpose and process</vt:lpstr>
      <vt:lpstr>Where we are up to now: paramedics</vt:lpstr>
      <vt:lpstr>Overview of key reforms –Paramedics</vt:lpstr>
      <vt:lpstr>Paramedicine Board of Australia</vt:lpstr>
      <vt:lpstr>Developing standards</vt:lpstr>
      <vt:lpstr>Accreditation</vt:lpstr>
      <vt:lpstr>Registration</vt:lpstr>
      <vt:lpstr>Protections for applicants</vt:lpstr>
      <vt:lpstr>General reforms: Stage 1  </vt:lpstr>
      <vt:lpstr>Stronger notifications management </vt:lpstr>
      <vt:lpstr>Disciplinary and enforcement powers </vt:lpstr>
      <vt:lpstr>Next steps</vt:lpstr>
      <vt:lpstr>How to provide your feedback</vt:lpstr>
    </vt:vector>
  </TitlesOfParts>
  <Company>Department of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Paramedics Registration Project</dc:title>
  <dc:creator>Anne-Louise Carlton</dc:creator>
  <cp:lastModifiedBy>Linda Ruben</cp:lastModifiedBy>
  <cp:revision>111</cp:revision>
  <cp:lastPrinted>2017-02-06T00:06:14Z</cp:lastPrinted>
  <dcterms:created xsi:type="dcterms:W3CDTF">2016-04-01T01:52:29Z</dcterms:created>
  <dcterms:modified xsi:type="dcterms:W3CDTF">2017-02-09T04:21:53Z</dcterms:modified>
</cp:coreProperties>
</file>